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1" r:id="rId3"/>
    <p:sldId id="262" r:id="rId4"/>
    <p:sldId id="263" r:id="rId5"/>
    <p:sldId id="264" r:id="rId6"/>
    <p:sldId id="266" r:id="rId7"/>
    <p:sldId id="268" r:id="rId8"/>
    <p:sldId id="257" r:id="rId9"/>
    <p:sldId id="258" r:id="rId10"/>
    <p:sldId id="259" r:id="rId11"/>
    <p:sldId id="260" r:id="rId12"/>
    <p:sldId id="265" r:id="rId13"/>
    <p:sldId id="267" r:id="rId14"/>
    <p:sldId id="269" r:id="rId15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425480-F463-4973-9E1D-3E509B74D667}" type="datetimeFigureOut">
              <a:rPr lang="fr-FR" smtClean="0"/>
              <a:pPr/>
              <a:t>10/04/2014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9E779C-08D2-435A-A83C-A601E7C41D2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072464-0496-4DAB-9807-CFF94FD87074}" type="datetimeFigureOut">
              <a:rPr lang="fr-FR" smtClean="0"/>
              <a:pPr/>
              <a:t>10/04/2014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B8A6C0-B075-4ABA-BBAD-1677D73547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B8A6C0-B075-4ABA-BBAD-1677D7354737}" type="slidenum">
              <a:rPr lang="fr-FR" smtClean="0"/>
              <a:pPr/>
              <a:t>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55C62-E15E-4119-BA75-D6409C1A458F}" type="datetime1">
              <a:rPr lang="fr-FR" smtClean="0"/>
              <a:pPr/>
              <a:t>10/04/2014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College MESCOAT - 10/04/2014</a:t>
            </a:r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6A63C14-5260-4427-903F-E70E8F224DD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AA5B3-08B7-4F31-A223-43EB9C49B546}" type="datetime1">
              <a:rPr lang="fr-FR" smtClean="0"/>
              <a:pPr/>
              <a:t>10/04/2014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College MESCOAT - 10/04/2014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3C14-5260-4427-903F-E70E8F224D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6A63C14-5260-4427-903F-E70E8F224DD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1DED6-B321-4A87-AB8E-02D4930A2784}" type="datetime1">
              <a:rPr lang="fr-FR" smtClean="0"/>
              <a:pPr/>
              <a:t>10/04/2014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College MESCOAT - 10/04/2014</a:t>
            </a:r>
            <a:endParaRPr lang="fr-FR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730E7-0DC5-4289-AA49-FDD94E22EC1E}" type="datetime1">
              <a:rPr lang="fr-FR" smtClean="0"/>
              <a:pPr/>
              <a:t>10/04/2014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College MESCOAT - 10/04/2014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6A63C14-5260-4427-903F-E70E8F224DD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College MESCOAT - 10/04/2014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C92B5-81B9-4634-ACE2-0283BF833BA3}" type="datetime1">
              <a:rPr lang="fr-FR" smtClean="0"/>
              <a:pPr/>
              <a:t>10/04/2014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6A63C14-5260-4427-903F-E70E8F224DD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956E810-A556-4C1E-AB9D-9B3E8FB064F7}" type="datetime1">
              <a:rPr lang="fr-FR" smtClean="0"/>
              <a:pPr/>
              <a:t>10/04/2014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College MESCOAT - 10/04/2014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3C14-5260-4427-903F-E70E8F224DD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172CC-51DE-430B-A01B-8FA492363FB1}" type="datetime1">
              <a:rPr lang="fr-FR" smtClean="0"/>
              <a:pPr/>
              <a:t>10/04/2014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fr-FR" smtClean="0"/>
              <a:t>College MESCOAT - 10/04/2014</a:t>
            </a:r>
            <a:endParaRPr lang="fr-FR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6A63C14-5260-4427-903F-E70E8F224DD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4E5D9-7BCB-417D-AE92-D53DE26B379B}" type="datetime1">
              <a:rPr lang="fr-FR" smtClean="0"/>
              <a:pPr/>
              <a:t>10/04/2014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College MESCOAT - 10/04/2014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6A63C14-5260-4427-903F-E70E8F224D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A30B6-C825-4842-BCD6-7D83474B27ED}" type="datetime1">
              <a:rPr lang="fr-FR" smtClean="0"/>
              <a:pPr/>
              <a:t>10/04/2014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College MESCOAT - 10/04/2014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A63C14-5260-4427-903F-E70E8F224D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6A63C14-5260-4427-903F-E70E8F224DD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E3686-9AFB-4A35-B4B6-D83D2C845B52}" type="datetime1">
              <a:rPr lang="fr-FR" smtClean="0"/>
              <a:pPr/>
              <a:t>10/04/2014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fr-FR" smtClean="0"/>
              <a:t>College MESCOAT - 10/04/2014</a:t>
            </a:r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cteur droit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6A63C14-5260-4427-903F-E70E8F224DD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058BDB5-090C-465D-8B83-03D4C1F0CE1F}" type="datetime1">
              <a:rPr lang="fr-FR" smtClean="0"/>
              <a:pPr/>
              <a:t>10/04/2014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fr-FR" smtClean="0"/>
              <a:t>College MESCOAT - 10/04/2014</a:t>
            </a:r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DCEA819-9C49-4E2A-8DDE-5C145D0C7A4F}" type="datetime1">
              <a:rPr lang="fr-FR" smtClean="0"/>
              <a:pPr/>
              <a:t>10/04/2014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College MESCOAT - 10/04/2014</a:t>
            </a:r>
            <a:endParaRPr lang="fr-F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6A63C14-5260-4427-903F-E70E8F224DD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</p:sldLayoutIdLst>
  <p:hf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3284984"/>
            <a:ext cx="7488832" cy="1222375"/>
          </a:xfrm>
        </p:spPr>
        <p:txBody>
          <a:bodyPr>
            <a:noAutofit/>
          </a:bodyPr>
          <a:lstStyle/>
          <a:p>
            <a:r>
              <a:rPr lang="fr-FR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OPTIONS  AU COLLEGE DE MESCOAT</a:t>
            </a:r>
            <a:endParaRPr lang="fr-FR" sz="4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age 3" descr="logo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20" y="214290"/>
            <a:ext cx="1352550" cy="1352550"/>
          </a:xfrm>
          <a:prstGeom prst="rect">
            <a:avLst/>
          </a:prstGeom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3C14-5260-4427-903F-E70E8F224DD8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College MESCOAT - 10/04/2014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57200" y="96448"/>
            <a:ext cx="7186634" cy="956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itchFamily="18" charset="0"/>
              </a:rPr>
              <a:t>EN FIN DE CLASSE DE 5</a:t>
            </a:r>
            <a:r>
              <a:rPr lang="fr-FR" sz="28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itchFamily="18" charset="0"/>
              </a:rPr>
              <a:t>ème</a:t>
            </a:r>
            <a:r>
              <a:rPr lang="fr-F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itchFamily="18" charset="0"/>
              </a:rPr>
              <a:t>, </a:t>
            </a:r>
            <a:r>
              <a:rPr lang="fr-FR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itchFamily="18" charset="0"/>
              </a:rPr>
              <a:t>nouvelles   options </a:t>
            </a:r>
            <a:r>
              <a:rPr lang="fr-F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itchFamily="18" charset="0"/>
              </a:rPr>
              <a:t>possibles</a:t>
            </a:r>
            <a:r>
              <a:rPr lang="fr-FR" sz="2800" b="1" dirty="0">
                <a:solidFill>
                  <a:srgbClr val="A6A6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itchFamily="18" charset="0"/>
              </a:rPr>
              <a:t> 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sz="quarter" idx="1"/>
          </p:nvPr>
        </p:nvSpPr>
        <p:spPr bwMode="auto">
          <a:xfrm>
            <a:off x="395536" y="1608610"/>
            <a:ext cx="8424936" cy="4563430"/>
          </a:xfrm>
          <a:prstGeom prst="rect">
            <a:avLst/>
          </a:prstGeom>
          <a:noFill/>
          <a:ln w="28575" cmpd="sng">
            <a:solidFill>
              <a:schemeClr val="bg1"/>
            </a:solidFill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800" b="1" dirty="0">
              <a:solidFill>
                <a:srgbClr val="606060"/>
              </a:solidFill>
            </a:endParaRPr>
          </a:p>
          <a:p>
            <a:pPr>
              <a:buClrTx/>
              <a:buFont typeface="Wingdings" pitchFamily="2" charset="2"/>
              <a:buChar char="q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800" b="1" u="sng" dirty="0">
                <a:solidFill>
                  <a:srgbClr val="606060"/>
                </a:solidFill>
              </a:rPr>
              <a:t>L’espagnol euro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800" b="1" dirty="0">
              <a:solidFill>
                <a:srgbClr val="606060"/>
              </a:solidFill>
            </a:endParaRPr>
          </a:p>
          <a:p>
            <a:pPr>
              <a:buClrTx/>
              <a:buFont typeface="Wingdings" pitchFamily="2" charset="2"/>
              <a:buChar char="q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800" b="1" u="sng" dirty="0">
                <a:solidFill>
                  <a:srgbClr val="606060"/>
                </a:solidFill>
              </a:rPr>
              <a:t>L’ anglais </a:t>
            </a:r>
            <a:r>
              <a:rPr lang="fr-FR" sz="1800" b="1" u="sng" dirty="0" smtClean="0">
                <a:solidFill>
                  <a:srgbClr val="606060"/>
                </a:solidFill>
              </a:rPr>
              <a:t>euro</a:t>
            </a:r>
          </a:p>
          <a:p>
            <a:pPr>
              <a:buClr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800" b="1" u="sng" dirty="0">
              <a:solidFill>
                <a:srgbClr val="606060"/>
              </a:solidFill>
            </a:endParaRPr>
          </a:p>
          <a:p>
            <a:pPr lvl="1">
              <a:buClrTx/>
              <a:buFont typeface="Wingdings" pitchFamily="2" charset="2"/>
              <a:buChar char="v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600" b="1" dirty="0" smtClean="0">
                <a:solidFill>
                  <a:srgbClr val="606060"/>
                </a:solidFill>
              </a:rPr>
              <a:t>On </a:t>
            </a:r>
            <a:r>
              <a:rPr lang="fr-FR" sz="1600" b="1" dirty="0">
                <a:solidFill>
                  <a:srgbClr val="606060"/>
                </a:solidFill>
              </a:rPr>
              <a:t>peut candidater pour deux sections euro pour augmenter ses chances d’ être sélectionné (e), en indiquant l’ordre de préférence entre les deux langues ;</a:t>
            </a:r>
          </a:p>
          <a:p>
            <a:pPr lvl="1">
              <a:buClrTx/>
              <a:buFont typeface="Wingdings" pitchFamily="2" charset="2"/>
              <a:buChar char="v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600" b="1" dirty="0" smtClean="0">
                <a:solidFill>
                  <a:srgbClr val="606060"/>
                </a:solidFill>
              </a:rPr>
              <a:t>La </a:t>
            </a:r>
            <a:r>
              <a:rPr lang="fr-FR" sz="1600" b="1" dirty="0">
                <a:solidFill>
                  <a:srgbClr val="606060"/>
                </a:solidFill>
              </a:rPr>
              <a:t>sélection se fait  par lettre de motivation au professeur d’euro, ou par entretien, au choix de l’enseignant, en fin de 5</a:t>
            </a:r>
            <a:r>
              <a:rPr lang="fr-FR" sz="1600" b="1" baseline="30000" dirty="0">
                <a:solidFill>
                  <a:srgbClr val="606060"/>
                </a:solidFill>
              </a:rPr>
              <a:t>ème ;</a:t>
            </a:r>
          </a:p>
          <a:p>
            <a:pPr lvl="1">
              <a:buClrTx/>
              <a:buFont typeface="Wingdings" pitchFamily="2" charset="2"/>
              <a:buChar char="v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600" b="1" dirty="0" smtClean="0">
                <a:solidFill>
                  <a:srgbClr val="606060"/>
                </a:solidFill>
              </a:rPr>
              <a:t>	L’avis </a:t>
            </a:r>
            <a:r>
              <a:rPr lang="fr-FR" sz="1600" b="1" dirty="0">
                <a:solidFill>
                  <a:srgbClr val="606060"/>
                </a:solidFill>
              </a:rPr>
              <a:t>du professeur de LVE de 6</a:t>
            </a:r>
            <a:r>
              <a:rPr lang="fr-FR" sz="1600" b="1" baseline="30000" dirty="0">
                <a:solidFill>
                  <a:srgbClr val="606060"/>
                </a:solidFill>
              </a:rPr>
              <a:t>ème</a:t>
            </a:r>
            <a:r>
              <a:rPr lang="fr-FR" sz="1600" b="1" dirty="0">
                <a:solidFill>
                  <a:srgbClr val="606060"/>
                </a:solidFill>
              </a:rPr>
              <a:t> et 5</a:t>
            </a:r>
            <a:r>
              <a:rPr lang="fr-FR" sz="1600" b="1" baseline="30000" dirty="0">
                <a:solidFill>
                  <a:srgbClr val="606060"/>
                </a:solidFill>
              </a:rPr>
              <a:t>ème</a:t>
            </a:r>
            <a:r>
              <a:rPr lang="fr-FR" sz="1600" b="1" dirty="0">
                <a:solidFill>
                  <a:srgbClr val="606060"/>
                </a:solidFill>
              </a:rPr>
              <a:t> est déterminant</a:t>
            </a:r>
            <a:endParaRPr lang="fr-FR" sz="1200" b="1" dirty="0">
              <a:solidFill>
                <a:srgbClr val="606060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800" b="1" dirty="0">
              <a:solidFill>
                <a:srgbClr val="606060"/>
              </a:solidFill>
            </a:endParaRPr>
          </a:p>
          <a:p>
            <a:pPr>
              <a:buClrTx/>
              <a:buFont typeface="Wingdings" pitchFamily="2" charset="2"/>
              <a:buChar char="q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800" b="1" u="sng" dirty="0">
                <a:solidFill>
                  <a:srgbClr val="606060"/>
                </a:solidFill>
              </a:rPr>
              <a:t>L’itinéraire de découvertes des métiers et des formation</a:t>
            </a:r>
            <a:r>
              <a:rPr lang="fr-FR" sz="1800" b="1" dirty="0">
                <a:solidFill>
                  <a:srgbClr val="606060"/>
                </a:solidFill>
              </a:rPr>
              <a:t>s (pour un an</a:t>
            </a:r>
            <a:r>
              <a:rPr lang="fr-FR" sz="1800" b="1" dirty="0" smtClean="0">
                <a:solidFill>
                  <a:srgbClr val="606060"/>
                </a:solidFill>
              </a:rPr>
              <a:t>)</a:t>
            </a:r>
            <a:endParaRPr lang="fr-FR" sz="1800" b="1" dirty="0">
              <a:solidFill>
                <a:srgbClr val="606060"/>
              </a:solidFill>
            </a:endParaRPr>
          </a:p>
          <a:p>
            <a:pPr lvl="1">
              <a:buClrTx/>
              <a:buFont typeface="Wingdings" pitchFamily="2" charset="2"/>
              <a:buChar char="v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dirty="0">
                <a:solidFill>
                  <a:srgbClr val="FF0000"/>
                </a:solidFill>
              </a:rPr>
              <a:t>Les élèves savent dès fin juin si leur candidature pour suivre une option est retenu</a:t>
            </a:r>
            <a:r>
              <a:rPr lang="fr-FR" sz="1600" b="1" dirty="0">
                <a:solidFill>
                  <a:srgbClr val="FF0000"/>
                </a:solidFill>
                <a:latin typeface="Perpetua" pitchFamily="16" charset="0"/>
              </a:rPr>
              <a:t>e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3C14-5260-4427-903F-E70E8F224DD8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College MESCOAT - 10/04/2014</a:t>
            </a:r>
            <a:endParaRPr lang="fr-FR"/>
          </a:p>
        </p:txBody>
      </p:sp>
      <p:pic>
        <p:nvPicPr>
          <p:cNvPr id="10" name="Image 9" descr="logo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20" y="214290"/>
            <a:ext cx="1352550" cy="10001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7556396" cy="758952"/>
          </a:xfrm>
        </p:spPr>
        <p:txBody>
          <a:bodyPr>
            <a:noAutofit/>
          </a:bodyPr>
          <a:lstStyle/>
          <a:p>
            <a:r>
              <a:rPr lang="fr-FR" sz="3600" dirty="0" smtClean="0">
                <a:solidFill>
                  <a:schemeClr val="tx1"/>
                </a:solidFill>
                <a:latin typeface="Perpetua" pitchFamily="18" charset="0"/>
              </a:rPr>
              <a:t/>
            </a:r>
            <a:br>
              <a:rPr lang="fr-FR" sz="3600" dirty="0" smtClean="0">
                <a:solidFill>
                  <a:schemeClr val="tx1"/>
                </a:solidFill>
                <a:latin typeface="Perpetua" pitchFamily="18" charset="0"/>
              </a:rPr>
            </a:br>
            <a:r>
              <a:rPr lang="fr-FR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itchFamily="18" charset="0"/>
              </a:rPr>
              <a:t>EN FIN DE CLASSE DE 4</a:t>
            </a:r>
            <a:r>
              <a:rPr lang="fr-FR" sz="2800" b="1" baseline="30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itchFamily="18" charset="0"/>
              </a:rPr>
              <a:t>ème</a:t>
            </a:r>
            <a:r>
              <a:rPr lang="fr-FR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itchFamily="18" charset="0"/>
              </a:rPr>
              <a:t>, nouvelle option possible</a:t>
            </a:r>
            <a:endParaRPr lang="fr-FR" sz="3600" b="1" dirty="0">
              <a:solidFill>
                <a:schemeClr val="tx1"/>
              </a:solidFill>
              <a:latin typeface="Perpetua" pitchFamily="18" charset="0"/>
            </a:endParaRPr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sz="quarter" idx="1"/>
          </p:nvPr>
        </p:nvSpPr>
        <p:spPr bwMode="auto">
          <a:xfrm>
            <a:off x="457200" y="1899198"/>
            <a:ext cx="8229600" cy="3209213"/>
          </a:xfrm>
          <a:prstGeom prst="rect">
            <a:avLst/>
          </a:prstGeom>
          <a:noFill/>
          <a:ln w="28575" cmpd="sng">
            <a:solidFill>
              <a:schemeClr val="bg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3200" b="1" dirty="0">
                <a:solidFill>
                  <a:schemeClr val="tx1"/>
                </a:solidFill>
              </a:rPr>
              <a:t>On garde </a:t>
            </a:r>
            <a:r>
              <a:rPr lang="fr-FR" sz="3200" b="1" dirty="0" smtClean="0">
                <a:solidFill>
                  <a:schemeClr val="tx1"/>
                </a:solidFill>
              </a:rPr>
              <a:t>:</a:t>
            </a:r>
            <a:endParaRPr lang="fr-FR" sz="3200" b="1" dirty="0">
              <a:solidFill>
                <a:srgbClr val="404040"/>
              </a:solidFill>
            </a:endParaRPr>
          </a:p>
          <a:p>
            <a:pPr lvl="1">
              <a:buClrTx/>
              <a:buFont typeface="Wingdings" pitchFamily="2" charset="2"/>
              <a:buChar char="q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000" b="1" dirty="0" smtClean="0">
                <a:solidFill>
                  <a:srgbClr val="404040"/>
                </a:solidFill>
              </a:rPr>
              <a:t>L’espagnol euro</a:t>
            </a:r>
            <a:endParaRPr lang="fr-FR" sz="2400" b="1" dirty="0">
              <a:solidFill>
                <a:srgbClr val="404040"/>
              </a:solidFill>
            </a:endParaRPr>
          </a:p>
          <a:p>
            <a:pPr lvl="1">
              <a:buClrTx/>
              <a:buFont typeface="Wingdings" pitchFamily="2" charset="2"/>
              <a:buChar char="q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000" b="1" dirty="0">
                <a:solidFill>
                  <a:srgbClr val="404040"/>
                </a:solidFill>
              </a:rPr>
              <a:t>L’ anglais euro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3200" b="1" dirty="0">
              <a:solidFill>
                <a:srgbClr val="8585E0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3200" b="1" dirty="0">
                <a:solidFill>
                  <a:schemeClr val="tx1"/>
                </a:solidFill>
              </a:rPr>
              <a:t>On peut choisir </a:t>
            </a:r>
            <a:r>
              <a:rPr lang="fr-FR" sz="3200" b="1" dirty="0" smtClean="0">
                <a:solidFill>
                  <a:schemeClr val="tx1"/>
                </a:solidFill>
              </a:rPr>
              <a:t>:</a:t>
            </a:r>
            <a:endParaRPr lang="fr-FR" sz="3200" b="1" i="1" dirty="0">
              <a:solidFill>
                <a:srgbClr val="404040"/>
              </a:solidFill>
            </a:endParaRPr>
          </a:p>
          <a:p>
            <a:pPr lvl="1">
              <a:buClrTx/>
              <a:buFont typeface="Wingdings" pitchFamily="2" charset="2"/>
              <a:buChar char="q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000" b="1" dirty="0">
                <a:solidFill>
                  <a:srgbClr val="404040"/>
                </a:solidFill>
              </a:rPr>
              <a:t>La découverte professionnelle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800" b="1" dirty="0">
              <a:solidFill>
                <a:srgbClr val="40404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3C14-5260-4427-903F-E70E8F224DD8}" type="slidenum">
              <a:rPr lang="fr-FR" smtClean="0"/>
              <a:pPr/>
              <a:t>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College MESCOAT - 10/04/2014</a:t>
            </a:r>
            <a:endParaRPr lang="fr-FR"/>
          </a:p>
        </p:txBody>
      </p:sp>
      <p:pic>
        <p:nvPicPr>
          <p:cNvPr id="9" name="Image 8" descr="logo2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29520" y="214290"/>
            <a:ext cx="1352550" cy="10715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Grp="1" noChangeArrowheads="1"/>
          </p:cNvSpPr>
          <p:nvPr>
            <p:ph type="ctrTitle"/>
          </p:nvPr>
        </p:nvSpPr>
        <p:spPr bwMode="auto">
          <a:xfrm>
            <a:off x="539552" y="1196752"/>
            <a:ext cx="6818530" cy="77162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cumuls possibles</a:t>
            </a:r>
          </a:p>
        </p:txBody>
      </p:sp>
      <p:sp>
        <p:nvSpPr>
          <p:cNvPr id="6" name="Rectangle 5"/>
          <p:cNvSpPr/>
          <p:nvPr/>
        </p:nvSpPr>
        <p:spPr>
          <a:xfrm>
            <a:off x="827584" y="2852936"/>
            <a:ext cx="7776864" cy="3312368"/>
          </a:xfrm>
          <a:prstGeom prst="rect">
            <a:avLst/>
          </a:prstGeom>
          <a:noFill/>
          <a:ln w="28575" cmpd="sng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1403648" y="3212976"/>
            <a:ext cx="67687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 partir de la 5</a:t>
            </a:r>
            <a:r>
              <a:rPr lang="fr-FR" b="1" u="sng" baseline="30000" dirty="0" smtClean="0"/>
              <a:t>ème</a:t>
            </a:r>
            <a:r>
              <a:rPr lang="fr-FR" dirty="0" smtClean="0"/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fr-FR" dirty="0" smtClean="0"/>
              <a:t> Latin et option Breton(BF1)</a:t>
            </a:r>
          </a:p>
          <a:p>
            <a:pPr lvl="1">
              <a:buFont typeface="Arial" pitchFamily="34" charset="0"/>
              <a:buChar char="•"/>
            </a:pPr>
            <a:r>
              <a:rPr lang="fr-FR" dirty="0" smtClean="0"/>
              <a:t> Latin et filière bilingue(LV1bis)</a:t>
            </a:r>
          </a:p>
          <a:p>
            <a:pPr lvl="1">
              <a:buFont typeface="Arial" pitchFamily="34" charset="0"/>
              <a:buChar char="•"/>
            </a:pPr>
            <a:r>
              <a:rPr lang="fr-FR" dirty="0" smtClean="0"/>
              <a:t> Latin  et filière </a:t>
            </a:r>
            <a:r>
              <a:rPr lang="fr-FR" dirty="0" err="1" smtClean="0"/>
              <a:t>bilangue</a:t>
            </a:r>
            <a:r>
              <a:rPr lang="fr-FR" dirty="0" smtClean="0"/>
              <a:t> </a:t>
            </a:r>
          </a:p>
          <a:p>
            <a:endParaRPr lang="fr-FR" dirty="0" smtClean="0"/>
          </a:p>
          <a:p>
            <a:r>
              <a:rPr lang="fr-FR" b="1" u="sng" dirty="0" smtClean="0"/>
              <a:t>A partir de la 4</a:t>
            </a:r>
            <a:r>
              <a:rPr lang="fr-FR" b="1" u="sng" baseline="30000" dirty="0" smtClean="0"/>
              <a:t>ème</a:t>
            </a:r>
            <a:r>
              <a:rPr lang="fr-FR" dirty="0" smtClean="0"/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fr-FR" dirty="0" smtClean="0"/>
              <a:t>Option breton (BF1) et option Euro</a:t>
            </a:r>
          </a:p>
          <a:p>
            <a:pPr lvl="1">
              <a:buFont typeface="Arial" pitchFamily="34" charset="0"/>
              <a:buChar char="•"/>
            </a:pPr>
            <a:r>
              <a:rPr lang="fr-FR" dirty="0" smtClean="0"/>
              <a:t>Latin et option euro</a:t>
            </a:r>
          </a:p>
          <a:p>
            <a:pPr lvl="1">
              <a:buFont typeface="Arial" pitchFamily="34" charset="0"/>
              <a:buChar char="•"/>
            </a:pPr>
            <a:r>
              <a:rPr lang="fr-FR" dirty="0" smtClean="0"/>
              <a:t>Option breton(BF1) et IDDMF(4</a:t>
            </a:r>
            <a:r>
              <a:rPr lang="fr-FR" baseline="30000" dirty="0" smtClean="0"/>
              <a:t>ème</a:t>
            </a:r>
            <a:r>
              <a:rPr lang="fr-FR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fr-FR" dirty="0" smtClean="0"/>
              <a:t>Option breton(BF1) et Découverte Professionnelle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3C14-5260-4427-903F-E70E8F224DD8}" type="slidenum">
              <a:rPr lang="fr-FR" smtClean="0"/>
              <a:pPr/>
              <a:t>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College MESCOAT - 10/04/2014</a:t>
            </a:r>
            <a:endParaRPr lang="fr-FR"/>
          </a:p>
        </p:txBody>
      </p:sp>
      <p:pic>
        <p:nvPicPr>
          <p:cNvPr id="9" name="Image 8" descr="logo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20" y="214290"/>
            <a:ext cx="1352550" cy="13525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Grp="1" noChangeArrowheads="1"/>
          </p:cNvSpPr>
          <p:nvPr>
            <p:ph type="ctrTitle"/>
          </p:nvPr>
        </p:nvSpPr>
        <p:spPr bwMode="auto">
          <a:xfrm>
            <a:off x="357158" y="428604"/>
            <a:ext cx="6457968" cy="1448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cumuls impossibles</a:t>
            </a:r>
          </a:p>
        </p:txBody>
      </p:sp>
      <p:sp>
        <p:nvSpPr>
          <p:cNvPr id="5" name="Rectangle 4"/>
          <p:cNvSpPr/>
          <p:nvPr/>
        </p:nvSpPr>
        <p:spPr>
          <a:xfrm>
            <a:off x="1428728" y="2571744"/>
            <a:ext cx="6357982" cy="3970318"/>
          </a:xfrm>
          <a:prstGeom prst="rect">
            <a:avLst/>
          </a:prstGeom>
          <a:ln w="28575" cmpd="sng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b="1" u="sng" dirty="0" smtClean="0">
                <a:solidFill>
                  <a:srgbClr val="606060"/>
                </a:solidFill>
              </a:rPr>
              <a:t>En 4</a:t>
            </a:r>
            <a:r>
              <a:rPr lang="fr-FR" b="1" u="sng" baseline="30000" dirty="0" smtClean="0">
                <a:solidFill>
                  <a:srgbClr val="606060"/>
                </a:solidFill>
              </a:rPr>
              <a:t>ème</a:t>
            </a:r>
            <a:endParaRPr lang="fr-FR" b="1" u="sng" dirty="0" smtClean="0">
              <a:solidFill>
                <a:srgbClr val="606060"/>
              </a:solidFill>
            </a:endParaRPr>
          </a:p>
          <a:p>
            <a:pPr lvl="1"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dirty="0" smtClean="0">
                <a:solidFill>
                  <a:srgbClr val="606060"/>
                </a:solidFill>
              </a:rPr>
              <a:t>IDD MF&amp; filière bilingue (LV1bis)</a:t>
            </a:r>
          </a:p>
          <a:p>
            <a:pPr lvl="1"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dirty="0" smtClean="0">
                <a:solidFill>
                  <a:srgbClr val="606060"/>
                </a:solidFill>
              </a:rPr>
              <a:t>IDD MF &amp; latin</a:t>
            </a:r>
          </a:p>
          <a:p>
            <a:pPr lvl="1"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dirty="0" smtClean="0">
                <a:solidFill>
                  <a:srgbClr val="606060"/>
                </a:solidFill>
              </a:rPr>
              <a:t>IDDMF  &amp; option euro</a:t>
            </a:r>
          </a:p>
          <a:p>
            <a:pPr lvl="1"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dirty="0" smtClean="0">
                <a:solidFill>
                  <a:srgbClr val="FF0000"/>
                </a:solidFill>
              </a:rPr>
              <a:t>La section Basket ne peut  prendre aucune option</a:t>
            </a:r>
          </a:p>
          <a:p>
            <a:pPr lvl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dirty="0" smtClean="0">
                <a:solidFill>
                  <a:srgbClr val="FF0000"/>
                </a:solidFill>
              </a:rPr>
              <a:t>(3h collège et entraînement)</a:t>
            </a:r>
            <a:r>
              <a:rPr lang="fr-FR" dirty="0" smtClean="0"/>
              <a:t> </a:t>
            </a:r>
            <a:endParaRPr lang="fr-FR" b="1" u="sng" dirty="0" smtClean="0">
              <a:solidFill>
                <a:srgbClr val="606060"/>
              </a:solidFill>
            </a:endParaRP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b="1" u="sng" dirty="0" smtClean="0">
                <a:solidFill>
                  <a:srgbClr val="606060"/>
                </a:solidFill>
              </a:rPr>
              <a:t>En 3</a:t>
            </a:r>
            <a:r>
              <a:rPr lang="fr-FR" b="1" u="sng" baseline="30000" dirty="0" smtClean="0">
                <a:solidFill>
                  <a:srgbClr val="606060"/>
                </a:solidFill>
              </a:rPr>
              <a:t>ème</a:t>
            </a:r>
            <a:r>
              <a:rPr lang="fr-FR" b="1" u="sng" dirty="0" smtClean="0">
                <a:solidFill>
                  <a:srgbClr val="606060"/>
                </a:solidFill>
              </a:rPr>
              <a:t>:</a:t>
            </a:r>
            <a:endParaRPr lang="fr-FR" dirty="0" smtClean="0">
              <a:solidFill>
                <a:srgbClr val="606060"/>
              </a:solidFill>
            </a:endParaRPr>
          </a:p>
          <a:p>
            <a:pPr lvl="1"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dirty="0" smtClean="0">
                <a:solidFill>
                  <a:srgbClr val="606060"/>
                </a:solidFill>
              </a:rPr>
              <a:t>Découverte professionnelle &amp; filière bilingue</a:t>
            </a:r>
          </a:p>
          <a:p>
            <a:pPr lvl="1"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dirty="0" smtClean="0">
                <a:solidFill>
                  <a:srgbClr val="606060"/>
                </a:solidFill>
              </a:rPr>
              <a:t>Découverte professionnelle et latin</a:t>
            </a:r>
          </a:p>
          <a:p>
            <a:pPr lvl="1"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dirty="0" smtClean="0">
                <a:solidFill>
                  <a:srgbClr val="606060"/>
                </a:solidFill>
              </a:rPr>
              <a:t>Découverte  professionnelle et option euro</a:t>
            </a:r>
          </a:p>
          <a:p>
            <a:pPr lvl="1"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dirty="0" smtClean="0">
                <a:solidFill>
                  <a:srgbClr val="606060"/>
                </a:solidFill>
              </a:rPr>
              <a:t>l’option euro &amp; filière bilingue</a:t>
            </a:r>
          </a:p>
          <a:p>
            <a:pPr lvl="1"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dirty="0" smtClean="0">
                <a:solidFill>
                  <a:srgbClr val="FF0000"/>
                </a:solidFill>
              </a:rPr>
              <a:t>La section Basket ne peut  prendre aucune option</a:t>
            </a:r>
          </a:p>
          <a:p>
            <a:pPr lvl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dirty="0" smtClean="0">
                <a:solidFill>
                  <a:srgbClr val="FF0000"/>
                </a:solidFill>
              </a:rPr>
              <a:t>(3h collège et entraînement)</a:t>
            </a:r>
            <a:r>
              <a:rPr lang="fr-FR" dirty="0" smtClean="0"/>
              <a:t> </a:t>
            </a:r>
          </a:p>
          <a:p>
            <a:pPr lvl="1"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dirty="0">
              <a:solidFill>
                <a:srgbClr val="60606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3C14-5260-4427-903F-E70E8F224DD8}" type="slidenum">
              <a:rPr lang="fr-FR" smtClean="0"/>
              <a:pPr/>
              <a:t>13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College MESCOAT - 10/04/2014</a:t>
            </a:r>
            <a:endParaRPr lang="fr-FR"/>
          </a:p>
        </p:txBody>
      </p:sp>
      <p:pic>
        <p:nvPicPr>
          <p:cNvPr id="8" name="Image 7" descr="logo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20" y="214290"/>
            <a:ext cx="1352550" cy="13525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pPr algn="ctr">
              <a:buNone/>
            </a:pPr>
            <a:r>
              <a:rPr lang="fr-FR" b="1" dirty="0" smtClean="0"/>
              <a:t>Merci pour votre attention!!!</a:t>
            </a:r>
            <a:endParaRPr lang="fr-FR" b="1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3C14-5260-4427-903F-E70E8F224DD8}" type="slidenum">
              <a:rPr lang="fr-FR" smtClean="0"/>
              <a:pPr/>
              <a:t>14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College MESCOAT - 10/04/2014</a:t>
            </a:r>
            <a:endParaRPr lang="fr-FR"/>
          </a:p>
        </p:txBody>
      </p:sp>
      <p:pic>
        <p:nvPicPr>
          <p:cNvPr id="8" name="Image 7" descr="logo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20" y="214290"/>
            <a:ext cx="1352550" cy="13525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Grp="1" noChangeArrowheads="1"/>
          </p:cNvSpPr>
          <p:nvPr>
            <p:ph type="ctrTitle"/>
          </p:nvPr>
        </p:nvSpPr>
        <p:spPr>
          <a:xfrm>
            <a:off x="685800" y="116632"/>
            <a:ext cx="7772400" cy="1752600"/>
          </a:xfrm>
        </p:spPr>
        <p:txBody>
          <a:bodyPr>
            <a:normAutofit/>
          </a:bodyPr>
          <a:lstStyle/>
          <a:p>
            <a:r>
              <a:rPr lang="fr-FR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Latin</a:t>
            </a:r>
            <a:endParaRPr lang="fr-FR" sz="4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0" name="Groupe 9"/>
          <p:cNvGrpSpPr/>
          <p:nvPr/>
        </p:nvGrpSpPr>
        <p:grpSpPr>
          <a:xfrm>
            <a:off x="539552" y="2638213"/>
            <a:ext cx="8136904" cy="3732522"/>
            <a:chOff x="467544" y="2710222"/>
            <a:chExt cx="8136904" cy="3732522"/>
          </a:xfrm>
        </p:grpSpPr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539552" y="2710222"/>
              <a:ext cx="7488832" cy="129484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square" lIns="90000" tIns="46800" rIns="90000" bIns="46800">
              <a:spAutoFit/>
            </a:bodyPr>
            <a:lstStyle/>
            <a:p>
              <a:pPr algn="ct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fr-FR" b="1" u="sng" dirty="0">
                  <a:solidFill>
                    <a:srgbClr val="606060"/>
                  </a:solidFill>
                </a:rPr>
                <a:t>Modalités</a:t>
              </a:r>
              <a:r>
                <a:rPr lang="fr-FR" b="1" dirty="0">
                  <a:solidFill>
                    <a:srgbClr val="606060"/>
                  </a:solidFill>
                </a:rPr>
                <a:t> </a:t>
              </a:r>
              <a:r>
                <a:rPr lang="fr-FR" b="1" dirty="0">
                  <a:solidFill>
                    <a:srgbClr val="606060"/>
                  </a:solidFill>
                  <a:latin typeface="Perpetua" pitchFamily="18" charset="0"/>
                </a:rPr>
                <a:t>: </a:t>
              </a:r>
            </a:p>
            <a:p>
              <a:pPr lvl="1">
                <a:buFont typeface="Arial" pitchFamily="34" charset="0"/>
                <a:buChar char="•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fr-FR" b="1" dirty="0" smtClean="0">
                  <a:solidFill>
                    <a:srgbClr val="606060"/>
                  </a:solidFill>
                  <a:latin typeface="Perpetua" pitchFamily="18" charset="0"/>
                </a:rPr>
                <a:t>  </a:t>
              </a:r>
              <a:r>
                <a:rPr lang="fr-FR" b="1" dirty="0" smtClean="0">
                  <a:solidFill>
                    <a:schemeClr val="accent2"/>
                  </a:solidFill>
                </a:rPr>
                <a:t>2 </a:t>
              </a:r>
              <a:r>
                <a:rPr lang="fr-FR" b="1" dirty="0">
                  <a:solidFill>
                    <a:schemeClr val="accent2"/>
                  </a:solidFill>
                </a:rPr>
                <a:t>heures en 5</a:t>
              </a:r>
              <a:r>
                <a:rPr lang="fr-FR" b="1" baseline="30000" dirty="0">
                  <a:solidFill>
                    <a:schemeClr val="accent2"/>
                  </a:solidFill>
                </a:rPr>
                <a:t>ème </a:t>
              </a:r>
              <a:r>
                <a:rPr lang="fr-FR" b="1" dirty="0">
                  <a:solidFill>
                    <a:schemeClr val="accent2"/>
                  </a:solidFill>
                </a:rPr>
                <a:t> </a:t>
              </a:r>
              <a:r>
                <a:rPr lang="fr-FR" b="1" dirty="0" smtClean="0">
                  <a:solidFill>
                    <a:schemeClr val="accent2"/>
                  </a:solidFill>
                </a:rPr>
                <a:t> </a:t>
              </a:r>
              <a:endParaRPr lang="fr-FR" b="1" dirty="0">
                <a:solidFill>
                  <a:schemeClr val="accent2"/>
                </a:solidFill>
              </a:endParaRPr>
            </a:p>
            <a:p>
              <a:pPr lvl="1">
                <a:buFont typeface="Arial" pitchFamily="34" charset="0"/>
                <a:buChar char="•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fr-FR" b="1" dirty="0" smtClean="0">
                  <a:solidFill>
                    <a:schemeClr val="accent2"/>
                  </a:solidFill>
                </a:rPr>
                <a:t>  3 heures </a:t>
              </a:r>
              <a:r>
                <a:rPr lang="fr-FR" b="1" dirty="0">
                  <a:solidFill>
                    <a:schemeClr val="accent2"/>
                  </a:solidFill>
                </a:rPr>
                <a:t>en 4</a:t>
              </a:r>
              <a:r>
                <a:rPr lang="fr-FR" b="1" baseline="30000" dirty="0">
                  <a:solidFill>
                    <a:schemeClr val="accent2"/>
                  </a:solidFill>
                </a:rPr>
                <a:t>ème</a:t>
              </a:r>
              <a:r>
                <a:rPr lang="fr-FR" b="1" dirty="0">
                  <a:solidFill>
                    <a:schemeClr val="accent2"/>
                  </a:solidFill>
                </a:rPr>
                <a:t> et en 3</a:t>
              </a:r>
              <a:r>
                <a:rPr lang="fr-FR" b="1" baseline="30000" dirty="0">
                  <a:solidFill>
                    <a:schemeClr val="accent2"/>
                  </a:solidFill>
                </a:rPr>
                <a:t>ème</a:t>
              </a:r>
              <a:r>
                <a:rPr lang="fr-FR" b="1" dirty="0">
                  <a:solidFill>
                    <a:schemeClr val="accent2"/>
                  </a:solidFill>
                </a:rPr>
                <a:t> </a:t>
              </a:r>
            </a:p>
            <a:p>
              <a:pPr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endParaRPr lang="fr-FR" sz="2400" b="1" dirty="0">
                <a:solidFill>
                  <a:srgbClr val="606060"/>
                </a:solidFill>
                <a:latin typeface="Perpetua" pitchFamily="18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467544" y="3576060"/>
              <a:ext cx="7776864" cy="194117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square" lIns="90000" tIns="46800" rIns="90000" bIns="46800">
              <a:spAutoFit/>
            </a:bodyPr>
            <a:lstStyle/>
            <a:p>
              <a:pPr algn="ct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fr-FR" b="1" u="sng" dirty="0" smtClean="0">
                  <a:solidFill>
                    <a:srgbClr val="606060"/>
                  </a:solidFill>
                  <a:latin typeface="Perpetua" pitchFamily="18" charset="0"/>
                </a:rPr>
                <a:t>	</a:t>
              </a:r>
              <a:r>
                <a:rPr lang="fr-FR" b="1" dirty="0" smtClean="0">
                  <a:solidFill>
                    <a:srgbClr val="606060"/>
                  </a:solidFill>
                  <a:latin typeface="Perpetua" pitchFamily="18" charset="0"/>
                </a:rPr>
                <a:t>   </a:t>
              </a:r>
              <a:r>
                <a:rPr lang="fr-FR" sz="2000" b="1" u="sng" dirty="0" smtClean="0">
                  <a:solidFill>
                    <a:srgbClr val="606060"/>
                  </a:solidFill>
                </a:rPr>
                <a:t>Objectifs</a:t>
              </a:r>
              <a:r>
                <a:rPr lang="fr-FR" sz="2000" b="1" dirty="0" smtClean="0">
                  <a:solidFill>
                    <a:srgbClr val="606060"/>
                  </a:solidFill>
                </a:rPr>
                <a:t> </a:t>
              </a:r>
              <a:r>
                <a:rPr lang="fr-FR" sz="2000" b="1" dirty="0">
                  <a:solidFill>
                    <a:srgbClr val="606060"/>
                  </a:solidFill>
                </a:rPr>
                <a:t>:</a:t>
              </a:r>
              <a:r>
                <a:rPr lang="fr-FR" sz="2000" b="1" dirty="0">
                  <a:solidFill>
                    <a:srgbClr val="606060"/>
                  </a:solidFill>
                  <a:latin typeface="Perpetua" pitchFamily="18" charset="0"/>
                </a:rPr>
                <a:t> </a:t>
              </a:r>
            </a:p>
            <a:p>
              <a:pPr lvl="1">
                <a:buFont typeface="Arial" pitchFamily="34" charset="0"/>
                <a:buChar char="•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fr-FR" sz="2000" b="1" dirty="0" smtClean="0">
                  <a:solidFill>
                    <a:schemeClr val="accent1">
                      <a:lumMod val="75000"/>
                    </a:schemeClr>
                  </a:solidFill>
                  <a:latin typeface="Perpetua" pitchFamily="18" charset="0"/>
                </a:rPr>
                <a:t> </a:t>
              </a:r>
              <a:r>
                <a:rPr lang="fr-FR" sz="2000" b="1" dirty="0" smtClean="0">
                  <a:solidFill>
                    <a:schemeClr val="accent1">
                      <a:lumMod val="75000"/>
                    </a:schemeClr>
                  </a:solidFill>
                </a:rPr>
                <a:t>Découvrir </a:t>
              </a:r>
              <a:r>
                <a:rPr lang="fr-FR" sz="2000" b="1" dirty="0">
                  <a:solidFill>
                    <a:schemeClr val="accent1">
                      <a:lumMod val="75000"/>
                    </a:schemeClr>
                  </a:solidFill>
                </a:rPr>
                <a:t>une langue ancienne </a:t>
              </a:r>
              <a:endParaRPr lang="fr-FR" sz="2000" b="1" dirty="0" smtClean="0">
                <a:solidFill>
                  <a:schemeClr val="accent1">
                    <a:lumMod val="75000"/>
                  </a:schemeClr>
                </a:solidFill>
              </a:endParaRPr>
            </a:p>
            <a:p>
              <a:pPr lvl="1">
                <a:buFont typeface="Arial" pitchFamily="34" charset="0"/>
                <a:buChar char="•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fr-FR" b="1" dirty="0" smtClean="0">
                  <a:solidFill>
                    <a:schemeClr val="accent1">
                      <a:lumMod val="75000"/>
                    </a:schemeClr>
                  </a:solidFill>
                </a:rPr>
                <a:t>Découvrir</a:t>
              </a:r>
              <a:r>
                <a:rPr lang="fr-FR" sz="2000" b="1" dirty="0" smtClean="0">
                  <a:solidFill>
                    <a:schemeClr val="accent1">
                      <a:lumMod val="75000"/>
                    </a:schemeClr>
                  </a:solidFill>
                </a:rPr>
                <a:t> </a:t>
              </a:r>
              <a:r>
                <a:rPr lang="fr-FR" sz="2000" b="1" dirty="0">
                  <a:solidFill>
                    <a:schemeClr val="accent1">
                      <a:lumMod val="75000"/>
                    </a:schemeClr>
                  </a:solidFill>
                </a:rPr>
                <a:t>une culture qui a modelé notre façon de vivre, nos paysages, notre architecture, notre </a:t>
              </a:r>
              <a:r>
                <a:rPr lang="fr-FR" sz="2000" b="1" dirty="0" smtClean="0">
                  <a:solidFill>
                    <a:schemeClr val="accent1">
                      <a:lumMod val="75000"/>
                    </a:schemeClr>
                  </a:solidFill>
                </a:rPr>
                <a:t>culture…</a:t>
              </a:r>
            </a:p>
            <a:p>
              <a:pPr lvl="1">
                <a:buFont typeface="Arial" pitchFamily="34" charset="0"/>
                <a:buChar char="•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fr-FR" sz="2000" b="1" dirty="0" smtClean="0">
                  <a:solidFill>
                    <a:schemeClr val="accent1">
                      <a:lumMod val="75000"/>
                    </a:schemeClr>
                  </a:solidFill>
                </a:rPr>
                <a:t>Mieux </a:t>
              </a:r>
              <a:r>
                <a:rPr lang="fr-FR" sz="2000" b="1" dirty="0">
                  <a:solidFill>
                    <a:schemeClr val="accent1">
                      <a:lumMod val="75000"/>
                    </a:schemeClr>
                  </a:solidFill>
                </a:rPr>
                <a:t>comprendre notre langue maternelle…</a:t>
              </a:r>
              <a:endParaRPr lang="fr-FR" sz="16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467544" y="5517233"/>
              <a:ext cx="8136904" cy="9255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square" lIns="90000" tIns="46800" rIns="90000" bIns="46800">
              <a:spAutoFit/>
            </a:bodyPr>
            <a:lstStyle/>
            <a:p>
              <a:pPr algn="ct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fr-FR" b="1" dirty="0" smtClean="0">
                  <a:solidFill>
                    <a:srgbClr val="606060"/>
                  </a:solidFill>
                </a:rPr>
                <a:t> </a:t>
              </a:r>
              <a:r>
                <a:rPr lang="fr-FR" b="1" u="sng" dirty="0" smtClean="0">
                  <a:solidFill>
                    <a:srgbClr val="606060"/>
                  </a:solidFill>
                </a:rPr>
                <a:t>Public </a:t>
              </a:r>
              <a:r>
                <a:rPr lang="fr-FR" b="1" u="sng" dirty="0">
                  <a:solidFill>
                    <a:srgbClr val="606060"/>
                  </a:solidFill>
                </a:rPr>
                <a:t>cible </a:t>
              </a:r>
              <a:r>
                <a:rPr lang="fr-FR" b="1" dirty="0" smtClean="0">
                  <a:solidFill>
                    <a:srgbClr val="606060"/>
                  </a:solidFill>
                  <a:latin typeface="Perpetua" pitchFamily="18" charset="0"/>
                </a:rPr>
                <a:t>:</a:t>
              </a:r>
              <a:endParaRPr lang="fr-FR" b="1" dirty="0">
                <a:solidFill>
                  <a:srgbClr val="606060"/>
                </a:solidFill>
                <a:latin typeface="Script MT Bold" pitchFamily="64" charset="0"/>
              </a:endParaRPr>
            </a:p>
            <a:p>
              <a:pPr lvl="1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fr-FR" b="1" dirty="0">
                  <a:solidFill>
                    <a:srgbClr val="7030A0"/>
                  </a:solidFill>
                </a:rPr>
                <a:t>Tout élève motivé par cet enseignement et qui s’engage à le suivre au moins les 3 ans de collège</a:t>
              </a:r>
            </a:p>
          </p:txBody>
        </p:sp>
      </p:grpSp>
      <p:sp>
        <p:nvSpPr>
          <p:cNvPr id="11" name="Rectangle 10"/>
          <p:cNvSpPr/>
          <p:nvPr/>
        </p:nvSpPr>
        <p:spPr>
          <a:xfrm>
            <a:off x="539552" y="2708920"/>
            <a:ext cx="8280920" cy="3600400"/>
          </a:xfrm>
          <a:prstGeom prst="rect">
            <a:avLst/>
          </a:prstGeom>
          <a:noFill/>
          <a:ln w="28575" cmpd="sng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3C14-5260-4427-903F-E70E8F224DD8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College MESCOAT - 10/04/2014</a:t>
            </a:r>
            <a:endParaRPr lang="fr-FR"/>
          </a:p>
        </p:txBody>
      </p:sp>
      <p:pic>
        <p:nvPicPr>
          <p:cNvPr id="12" name="Image 11" descr="logo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20" y="214290"/>
            <a:ext cx="1352550" cy="13525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714348" y="357166"/>
            <a:ext cx="7772400" cy="1000132"/>
          </a:xfrm>
        </p:spPr>
        <p:txBody>
          <a:bodyPr/>
          <a:lstStyle/>
          <a:p>
            <a:r>
              <a:rPr lang="fr-FR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 euro « espagnol »</a:t>
            </a:r>
            <a:endParaRPr lang="fr-F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2564904"/>
            <a:ext cx="8136904" cy="3785652"/>
          </a:xfrm>
          <a:prstGeom prst="rect">
            <a:avLst/>
          </a:prstGeom>
          <a:ln w="285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000" b="1" u="sng" dirty="0" smtClean="0">
                <a:solidFill>
                  <a:srgbClr val="7F7F7F"/>
                </a:solidFill>
              </a:rPr>
              <a:t>Modalités:</a:t>
            </a:r>
            <a:endParaRPr lang="fr-FR" sz="2000" b="1" dirty="0" smtClean="0">
              <a:solidFill>
                <a:srgbClr val="7F7F7F"/>
              </a:solidFill>
            </a:endParaRPr>
          </a:p>
          <a:p>
            <a:pPr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000" b="1" dirty="0" smtClean="0">
                <a:solidFill>
                  <a:srgbClr val="FF0000"/>
                </a:solidFill>
              </a:rPr>
              <a:t>1 h par semaine (36 h sur 2 ans)+(36h Comenius)</a:t>
            </a:r>
          </a:p>
          <a:p>
            <a:pPr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000" b="1" dirty="0" smtClean="0">
                <a:solidFill>
                  <a:srgbClr val="FF0000"/>
                </a:solidFill>
              </a:rPr>
              <a:t>Pas de DNL pour l’instant</a:t>
            </a:r>
          </a:p>
          <a:p>
            <a:pPr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000" b="1" dirty="0" smtClean="0">
                <a:solidFill>
                  <a:srgbClr val="FF0000"/>
                </a:solidFill>
              </a:rPr>
              <a:t>Échange avec l’Espagne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000" b="1" u="sng" dirty="0" smtClean="0">
                <a:solidFill>
                  <a:srgbClr val="7F7F7F"/>
                </a:solidFill>
              </a:rPr>
              <a:t>Objectifs</a:t>
            </a:r>
            <a:r>
              <a:rPr lang="fr-FR" sz="2000" b="1" dirty="0" smtClean="0">
                <a:solidFill>
                  <a:srgbClr val="7F7F7F"/>
                </a:solidFill>
              </a:rPr>
              <a:t> : </a:t>
            </a:r>
          </a:p>
          <a:p>
            <a:pPr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000" b="1" dirty="0" smtClean="0">
                <a:solidFill>
                  <a:srgbClr val="00B050"/>
                </a:solidFill>
              </a:rPr>
              <a:t>Favoriser toutes les formes d’ouverture INTERNATIONALE  pour nos élèves </a:t>
            </a:r>
          </a:p>
          <a:p>
            <a:pPr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000" b="1" dirty="0" smtClean="0">
                <a:solidFill>
                  <a:srgbClr val="00B050"/>
                </a:solidFill>
              </a:rPr>
              <a:t>Faire découvrir l’Espagne et la culture des pays hispanophones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000" b="1" u="sng" dirty="0" smtClean="0">
                <a:solidFill>
                  <a:srgbClr val="7F7F7F"/>
                </a:solidFill>
              </a:rPr>
              <a:t>Public cible</a:t>
            </a:r>
            <a:r>
              <a:rPr lang="fr-FR" sz="2000" b="1" dirty="0" smtClean="0">
                <a:solidFill>
                  <a:srgbClr val="7F7F7F"/>
                </a:solidFill>
              </a:rPr>
              <a:t> : 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000" b="1" dirty="0" smtClean="0">
                <a:solidFill>
                  <a:srgbClr val="7030A0"/>
                </a:solidFill>
              </a:rPr>
              <a:t>Tout élève motivé par la civilisation et la langue espagnole </a:t>
            </a:r>
          </a:p>
          <a:p>
            <a:pPr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2000" b="1" dirty="0">
              <a:solidFill>
                <a:srgbClr val="7F7F7F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3C14-5260-4427-903F-E70E8F224DD8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College MESCOAT - 10/04/2014</a:t>
            </a:r>
            <a:endParaRPr lang="fr-FR"/>
          </a:p>
        </p:txBody>
      </p:sp>
      <p:pic>
        <p:nvPicPr>
          <p:cNvPr id="8" name="Image 7" descr="logo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20" y="214290"/>
            <a:ext cx="1352550" cy="1352550"/>
          </a:xfrm>
          <a:prstGeom prst="rect">
            <a:avLst/>
          </a:prstGeom>
        </p:spPr>
      </p:pic>
      <p:pic>
        <p:nvPicPr>
          <p:cNvPr id="9" name="Image 8" descr="index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58" y="428604"/>
            <a:ext cx="1545859" cy="11534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Grp="1" noChangeArrowheads="1"/>
          </p:cNvSpPr>
          <p:nvPr>
            <p:ph type="ctrTitle"/>
          </p:nvPr>
        </p:nvSpPr>
        <p:spPr bwMode="auto">
          <a:xfrm>
            <a:off x="611560" y="641153"/>
            <a:ext cx="7772400" cy="77162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L’euro </a:t>
            </a:r>
            <a:r>
              <a:rPr lang="fr-FR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 anglais »</a:t>
            </a:r>
            <a:endParaRPr lang="fr-FR" sz="4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9" name="Groupe 8"/>
          <p:cNvGrpSpPr/>
          <p:nvPr/>
        </p:nvGrpSpPr>
        <p:grpSpPr>
          <a:xfrm>
            <a:off x="467544" y="2780928"/>
            <a:ext cx="8676456" cy="4031873"/>
            <a:chOff x="683568" y="2602855"/>
            <a:chExt cx="7848872" cy="4772085"/>
          </a:xfrm>
        </p:grpSpPr>
        <p:sp>
          <p:nvSpPr>
            <p:cNvPr id="6" name="Rectangle 5"/>
            <p:cNvSpPr/>
            <p:nvPr/>
          </p:nvSpPr>
          <p:spPr>
            <a:xfrm>
              <a:off x="683568" y="2602855"/>
              <a:ext cx="7632848" cy="4772085"/>
            </a:xfrm>
            <a:prstGeom prst="rect">
              <a:avLst/>
            </a:prstGeom>
            <a:ln w="28575" cmpd="sng">
              <a:solidFill>
                <a:schemeClr val="bg1"/>
              </a:solidFill>
            </a:ln>
          </p:spPr>
          <p:txBody>
            <a:bodyPr wrap="square">
              <a:spAutoFit/>
            </a:bodyPr>
            <a:lstStyle/>
            <a:p>
              <a:pPr algn="ct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fr-FR" sz="2000" b="1" u="sng" dirty="0" smtClean="0">
                  <a:solidFill>
                    <a:srgbClr val="7F7F7F"/>
                  </a:solidFill>
                </a:rPr>
                <a:t>Modalités</a:t>
              </a:r>
              <a:r>
                <a:rPr lang="fr-FR" sz="2000" b="1" dirty="0" smtClean="0">
                  <a:solidFill>
                    <a:srgbClr val="7F7F7F"/>
                  </a:solidFill>
                </a:rPr>
                <a:t> :</a:t>
              </a:r>
            </a:p>
            <a:p>
              <a:pPr>
                <a:buClrTx/>
                <a:buFont typeface="Arial" pitchFamily="34" charset="0"/>
                <a:buChar char="•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fr-FR" b="1" dirty="0" smtClean="0">
                  <a:solidFill>
                    <a:srgbClr val="FF0000"/>
                  </a:solidFill>
                </a:rPr>
                <a:t> </a:t>
              </a:r>
              <a:r>
                <a:rPr lang="fr-FR" sz="2000" b="1" dirty="0" smtClean="0">
                  <a:solidFill>
                    <a:srgbClr val="FF0000"/>
                  </a:solidFill>
                </a:rPr>
                <a:t>1h par semaine (36 heures sur 2 ans en lien avec les projets)</a:t>
              </a:r>
            </a:p>
            <a:p>
              <a:pPr>
                <a:buClrTx/>
                <a:buFont typeface="Arial" pitchFamily="34" charset="0"/>
                <a:buChar char="•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fr-FR" sz="2000" b="1" dirty="0" smtClean="0">
                  <a:solidFill>
                    <a:srgbClr val="FF0000"/>
                  </a:solidFill>
                </a:rPr>
                <a:t>  DNL  en  EPS</a:t>
              </a:r>
            </a:p>
            <a:p>
              <a:pPr>
                <a:buClrTx/>
                <a:buFont typeface="Arial" pitchFamily="34" charset="0"/>
                <a:buChar char="•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fr-FR" sz="2000" b="1" dirty="0" smtClean="0">
                  <a:solidFill>
                    <a:srgbClr val="FF0000"/>
                  </a:solidFill>
                </a:rPr>
                <a:t>  Séjour en 3</a:t>
              </a:r>
              <a:r>
                <a:rPr lang="fr-FR" sz="2000" b="1" baseline="30000" dirty="0" smtClean="0">
                  <a:solidFill>
                    <a:srgbClr val="FF0000"/>
                  </a:solidFill>
                </a:rPr>
                <a:t>ème</a:t>
              </a:r>
              <a:r>
                <a:rPr lang="fr-FR" sz="2000" b="1" dirty="0" smtClean="0">
                  <a:solidFill>
                    <a:srgbClr val="FF0000"/>
                  </a:solidFill>
                </a:rPr>
                <a:t> Euro anglais</a:t>
              </a:r>
            </a:p>
            <a:p>
              <a:pPr algn="ct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fr-FR" sz="2000" b="1" u="sng" dirty="0" smtClean="0">
                  <a:solidFill>
                    <a:srgbClr val="7F7F7F"/>
                  </a:solidFill>
                </a:rPr>
                <a:t>Objectifs</a:t>
              </a:r>
              <a:r>
                <a:rPr lang="fr-FR" sz="2000" b="1" dirty="0" smtClean="0">
                  <a:solidFill>
                    <a:srgbClr val="7F7F7F"/>
                  </a:solidFill>
                </a:rPr>
                <a:t> : </a:t>
              </a:r>
            </a:p>
            <a:p>
              <a:pPr>
                <a:buClrTx/>
                <a:buFont typeface="Arial" pitchFamily="34" charset="0"/>
                <a:buChar char="•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fr-FR" sz="2000" b="1" dirty="0" smtClean="0">
                  <a:solidFill>
                    <a:srgbClr val="00B050"/>
                  </a:solidFill>
                </a:rPr>
                <a:t> Favoriser toutes les formes d’ouverture Internationale  pour nos élèves </a:t>
              </a:r>
            </a:p>
            <a:p>
              <a:pPr>
                <a:buClrTx/>
                <a:buFont typeface="Arial" pitchFamily="34" charset="0"/>
                <a:buChar char="•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fr-FR" sz="2000" b="1" dirty="0" smtClean="0">
                  <a:solidFill>
                    <a:srgbClr val="00B050"/>
                  </a:solidFill>
                </a:rPr>
                <a:t>Faire découvrir la Grande-Bretagne et la culture des pays anglophones</a:t>
              </a:r>
            </a:p>
            <a:p>
              <a:pPr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endParaRPr lang="fr-FR" sz="2000" b="1" dirty="0" smtClean="0">
                <a:solidFill>
                  <a:srgbClr val="7F7F7F"/>
                </a:solidFill>
              </a:endParaRPr>
            </a:p>
            <a:p>
              <a:pPr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endParaRPr lang="fr-FR" sz="2000" b="1" dirty="0" smtClean="0">
                <a:solidFill>
                  <a:srgbClr val="7F7F7F"/>
                </a:solidFill>
              </a:endParaRPr>
            </a:p>
            <a:p>
              <a:pPr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endParaRPr lang="fr-FR" b="1" dirty="0" smtClean="0">
                <a:solidFill>
                  <a:srgbClr val="7F7F7F"/>
                </a:solidFill>
              </a:endParaRPr>
            </a:p>
            <a:p>
              <a:pPr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endParaRPr lang="fr-FR" b="1" dirty="0">
                <a:solidFill>
                  <a:srgbClr val="7F7F7F"/>
                </a:solidFill>
                <a:latin typeface="Script MT Bold" pitchFamily="64" charset="0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683568" y="5737399"/>
              <a:ext cx="7848872" cy="111075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square" lIns="90000" tIns="46800" rIns="90000" bIns="46800">
              <a:spAutoFit/>
            </a:bodyPr>
            <a:lstStyle/>
            <a:p>
              <a:pPr algn="ct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fr-FR" sz="2000" b="1" u="sng" dirty="0">
                  <a:solidFill>
                    <a:srgbClr val="7F7F7F"/>
                  </a:solidFill>
                </a:rPr>
                <a:t>Public cible</a:t>
              </a:r>
              <a:r>
                <a:rPr lang="fr-FR" b="1" u="sng" dirty="0">
                  <a:solidFill>
                    <a:srgbClr val="7F7F7F"/>
                  </a:solidFill>
                </a:rPr>
                <a:t> </a:t>
              </a:r>
              <a:r>
                <a:rPr lang="fr-FR" b="1" dirty="0">
                  <a:solidFill>
                    <a:srgbClr val="7F7F7F"/>
                  </a:solidFill>
                </a:rPr>
                <a:t>: </a:t>
              </a:r>
            </a:p>
            <a:p>
              <a:pPr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fr-FR" sz="2000" b="1" dirty="0">
                  <a:solidFill>
                    <a:srgbClr val="7030A0"/>
                  </a:solidFill>
                </a:rPr>
                <a:t>Tout élève intéressé par la civilisation et la langue britannique</a:t>
              </a:r>
            </a:p>
          </p:txBody>
        </p:sp>
      </p:grp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3C14-5260-4427-903F-E70E8F224DD8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College MESCOAT - 10/04/2014</a:t>
            </a:r>
            <a:endParaRPr lang="fr-FR"/>
          </a:p>
        </p:txBody>
      </p:sp>
      <p:pic>
        <p:nvPicPr>
          <p:cNvPr id="11" name="Image 10" descr="logo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20" y="361938"/>
            <a:ext cx="1352550" cy="1352550"/>
          </a:xfrm>
          <a:prstGeom prst="rect">
            <a:avLst/>
          </a:prstGeom>
        </p:spPr>
      </p:pic>
      <p:pic>
        <p:nvPicPr>
          <p:cNvPr id="12" name="Image 11" descr="drapeau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158" y="454528"/>
            <a:ext cx="1500198" cy="11885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Grp="1" noChangeArrowheads="1"/>
          </p:cNvSpPr>
          <p:nvPr>
            <p:ph type="ctrTitle"/>
          </p:nvPr>
        </p:nvSpPr>
        <p:spPr bwMode="auto">
          <a:xfrm>
            <a:off x="685800" y="561758"/>
            <a:ext cx="6886596" cy="212583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L’Itinéraire de Découverte des Métiers et des Formations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2400" b="1" dirty="0">
              <a:solidFill>
                <a:srgbClr val="7F7F7F"/>
              </a:solidFill>
              <a:latin typeface="Script MT Bold" pitchFamily="64" charset="0"/>
            </a:endParaRPr>
          </a:p>
        </p:txBody>
      </p:sp>
      <p:grpSp>
        <p:nvGrpSpPr>
          <p:cNvPr id="8" name="Groupe 7"/>
          <p:cNvGrpSpPr/>
          <p:nvPr/>
        </p:nvGrpSpPr>
        <p:grpSpPr>
          <a:xfrm>
            <a:off x="357158" y="2852936"/>
            <a:ext cx="8191174" cy="3409507"/>
            <a:chOff x="1084823" y="2636912"/>
            <a:chExt cx="6572250" cy="3600041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1187624" y="2636912"/>
              <a:ext cx="6215063" cy="1919662"/>
            </a:xfrm>
            <a:prstGeom prst="rect">
              <a:avLst/>
            </a:prstGeom>
            <a:noFill/>
            <a:ln w="28575" cmpd="sng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fr-FR" sz="1600" b="1" u="sng" dirty="0">
                  <a:solidFill>
                    <a:srgbClr val="7F7F7F"/>
                  </a:solidFill>
                </a:rPr>
                <a:t>Modalités </a:t>
              </a:r>
              <a:r>
                <a:rPr lang="fr-FR" sz="1600" b="1" dirty="0">
                  <a:solidFill>
                    <a:srgbClr val="7F7F7F"/>
                  </a:solidFill>
                </a:rPr>
                <a:t>: </a:t>
              </a:r>
            </a:p>
            <a:p>
              <a:pPr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fr-FR" sz="1600" b="1" dirty="0">
                  <a:solidFill>
                    <a:srgbClr val="FF0000"/>
                  </a:solidFill>
                </a:rPr>
                <a:t>Tout au long de l’année scolaire selon un calendrier défini par les enseignants ;</a:t>
              </a:r>
            </a:p>
            <a:p>
              <a:pPr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fr-FR" sz="1600" b="1" dirty="0">
                  <a:solidFill>
                    <a:srgbClr val="FF0000"/>
                  </a:solidFill>
                </a:rPr>
                <a:t>Sur une demi-journée banalisée pour les options </a:t>
              </a:r>
              <a:r>
                <a:rPr lang="fr-FR" sz="1600" b="1" dirty="0" smtClean="0">
                  <a:solidFill>
                    <a:srgbClr val="FF0000"/>
                  </a:solidFill>
                </a:rPr>
                <a:t>(2h par semaine)</a:t>
              </a:r>
            </a:p>
            <a:p>
              <a:pPr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fr-FR" sz="1600" b="1" dirty="0" smtClean="0">
                  <a:solidFill>
                    <a:srgbClr val="FF0000"/>
                  </a:solidFill>
                </a:rPr>
                <a:t>Travail en demi groupes ( 20 élèves)</a:t>
              </a:r>
            </a:p>
            <a:p>
              <a:pPr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endParaRPr lang="fr-FR" sz="1600" b="1" dirty="0" smtClean="0">
                <a:solidFill>
                  <a:srgbClr val="FF0000"/>
                </a:solidFill>
              </a:endParaRPr>
            </a:p>
            <a:p>
              <a:pPr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endParaRPr lang="fr-FR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1084823" y="3773180"/>
              <a:ext cx="6572250" cy="1659682"/>
            </a:xfrm>
            <a:prstGeom prst="rect">
              <a:avLst/>
            </a:prstGeom>
            <a:noFill/>
            <a:ln w="28575" cmpd="sng">
              <a:noFill/>
              <a:round/>
              <a:headEnd/>
              <a:tailEnd/>
            </a:ln>
          </p:spPr>
          <p:txBody>
            <a:bodyPr wrap="square" lIns="90000" tIns="46800" rIns="90000" bIns="46800">
              <a:spAutoFit/>
            </a:bodyPr>
            <a:lstStyle/>
            <a:p>
              <a:pPr algn="ct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endParaRPr lang="fr-FR" sz="1600" b="1" u="sng" dirty="0" smtClean="0">
                <a:solidFill>
                  <a:srgbClr val="7F7F7F"/>
                </a:solidFill>
              </a:endParaRPr>
            </a:p>
            <a:p>
              <a:pPr algn="ct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fr-FR" sz="1600" b="1" u="sng" dirty="0" smtClean="0">
                  <a:solidFill>
                    <a:srgbClr val="7F7F7F"/>
                  </a:solidFill>
                </a:rPr>
                <a:t>Objectifs</a:t>
              </a:r>
              <a:r>
                <a:rPr lang="fr-FR" sz="1600" b="1" dirty="0" smtClean="0">
                  <a:solidFill>
                    <a:srgbClr val="7F7F7F"/>
                  </a:solidFill>
                </a:rPr>
                <a:t> </a:t>
              </a:r>
              <a:r>
                <a:rPr lang="fr-FR" sz="1600" b="1" dirty="0">
                  <a:solidFill>
                    <a:srgbClr val="7F7F7F"/>
                  </a:solidFill>
                </a:rPr>
                <a:t>:</a:t>
              </a:r>
            </a:p>
            <a:p>
              <a:pPr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fr-FR" sz="1600" b="1" dirty="0">
                  <a:solidFill>
                    <a:srgbClr val="00B050"/>
                  </a:solidFill>
                </a:rPr>
                <a:t>Permettre aux élèves de découvrir une palette large et réaliste de formations </a:t>
              </a:r>
              <a:r>
                <a:rPr lang="fr-FR" sz="1600" b="1" dirty="0" smtClean="0">
                  <a:solidFill>
                    <a:srgbClr val="00B050"/>
                  </a:solidFill>
                </a:rPr>
                <a:t>Permettre </a:t>
              </a:r>
              <a:r>
                <a:rPr lang="fr-FR" sz="1600" b="1" dirty="0">
                  <a:solidFill>
                    <a:srgbClr val="00B050"/>
                  </a:solidFill>
                </a:rPr>
                <a:t>aux élèves en difficulté scolaire d’éviter les décrochages ;</a:t>
              </a:r>
            </a:p>
            <a:p>
              <a:pPr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fr-FR" sz="1600" b="1" dirty="0">
                  <a:solidFill>
                    <a:srgbClr val="00B050"/>
                  </a:solidFill>
                </a:rPr>
                <a:t>Redonner du sens à leur scolarité au collège ;</a:t>
              </a:r>
            </a:p>
            <a:p>
              <a:pPr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fr-FR" sz="1600" b="1" dirty="0">
                  <a:solidFill>
                    <a:srgbClr val="00B050"/>
                  </a:solidFill>
                </a:rPr>
                <a:t>Leur permettre d’obtenir le socle commun</a:t>
              </a:r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1084823" y="5357214"/>
              <a:ext cx="6286500" cy="879739"/>
            </a:xfrm>
            <a:prstGeom prst="rect">
              <a:avLst/>
            </a:prstGeom>
            <a:noFill/>
            <a:ln w="28575" cmpd="sng">
              <a:noFill/>
              <a:round/>
              <a:headEnd/>
              <a:tailEnd/>
            </a:ln>
          </p:spPr>
          <p:txBody>
            <a:bodyPr wrap="square" lIns="90000" tIns="46800" rIns="90000" bIns="46800">
              <a:spAutoFit/>
            </a:bodyPr>
            <a:lstStyle/>
            <a:p>
              <a:pPr algn="ct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fr-FR" sz="1600" b="1" u="sng" dirty="0">
                  <a:solidFill>
                    <a:srgbClr val="7F7F7F"/>
                  </a:solidFill>
                </a:rPr>
                <a:t>Public cible </a:t>
              </a:r>
              <a:r>
                <a:rPr lang="fr-FR" sz="1600" b="1" dirty="0">
                  <a:solidFill>
                    <a:srgbClr val="7F7F7F"/>
                  </a:solidFill>
                </a:rPr>
                <a:t>:</a:t>
              </a:r>
            </a:p>
            <a:p>
              <a:pPr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fr-FR" sz="1600" b="1" dirty="0">
                  <a:solidFill>
                    <a:srgbClr val="7030A0"/>
                  </a:solidFill>
                </a:rPr>
                <a:t>Les élèves en difficulté scolaire et désireux de préparer en amont une orientation raisonnée, cohérente et satisfaisante</a:t>
              </a:r>
            </a:p>
          </p:txBody>
        </p:sp>
      </p:grpSp>
      <p:sp>
        <p:nvSpPr>
          <p:cNvPr id="9" name="Rectangle 8"/>
          <p:cNvSpPr/>
          <p:nvPr/>
        </p:nvSpPr>
        <p:spPr>
          <a:xfrm>
            <a:off x="251520" y="2708920"/>
            <a:ext cx="8496944" cy="3528392"/>
          </a:xfrm>
          <a:prstGeom prst="rect">
            <a:avLst/>
          </a:prstGeom>
          <a:noFill/>
          <a:ln w="28575" cmpd="sng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3C14-5260-4427-903F-E70E8F224DD8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College MESCOAT - 10/04/2014</a:t>
            </a:r>
            <a:endParaRPr lang="fr-FR"/>
          </a:p>
        </p:txBody>
      </p:sp>
      <p:pic>
        <p:nvPicPr>
          <p:cNvPr id="12" name="Image 11" descr="logo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00958" y="428604"/>
            <a:ext cx="1352550" cy="13525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Grp="1" noChangeArrowheads="1"/>
          </p:cNvSpPr>
          <p:nvPr>
            <p:ph type="ctrTitle"/>
          </p:nvPr>
        </p:nvSpPr>
        <p:spPr bwMode="auto">
          <a:xfrm>
            <a:off x="685800" y="684869"/>
            <a:ext cx="7772400" cy="1448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découverte professionnelle</a:t>
            </a:r>
          </a:p>
        </p:txBody>
      </p:sp>
      <p:grpSp>
        <p:nvGrpSpPr>
          <p:cNvPr id="8" name="Groupe 7"/>
          <p:cNvGrpSpPr/>
          <p:nvPr/>
        </p:nvGrpSpPr>
        <p:grpSpPr>
          <a:xfrm>
            <a:off x="467544" y="2996952"/>
            <a:ext cx="8280920" cy="3186317"/>
            <a:chOff x="899592" y="2708920"/>
            <a:chExt cx="7776864" cy="3474589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899592" y="2708920"/>
              <a:ext cx="7632848" cy="94211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squar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fr-FR" b="1" dirty="0" smtClean="0">
                  <a:solidFill>
                    <a:srgbClr val="7F7F7F"/>
                  </a:solidFill>
                </a:rPr>
                <a:t>Modalités </a:t>
              </a:r>
              <a:r>
                <a:rPr lang="fr-FR" b="1" dirty="0">
                  <a:solidFill>
                    <a:srgbClr val="7F7F7F"/>
                  </a:solidFill>
                </a:rPr>
                <a:t>:</a:t>
              </a:r>
            </a:p>
            <a:p>
              <a:pPr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fr-FR" sz="1600" dirty="0">
                  <a:solidFill>
                    <a:srgbClr val="FF0000"/>
                  </a:solidFill>
                </a:rPr>
                <a:t>Tout au long de l’année scolaire selon un calendrier défini par les enseignants ;</a:t>
              </a:r>
            </a:p>
            <a:p>
              <a:pPr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fr-FR" sz="1600" dirty="0">
                  <a:solidFill>
                    <a:srgbClr val="FF0000"/>
                  </a:solidFill>
                </a:rPr>
                <a:t>Sur une demi-journée banalisée pour les options </a:t>
              </a:r>
              <a:r>
                <a:rPr lang="fr-FR" sz="1600" dirty="0" smtClean="0">
                  <a:solidFill>
                    <a:srgbClr val="FF0000"/>
                  </a:solidFill>
                </a:rPr>
                <a:t>(3h par semaine)</a:t>
              </a:r>
              <a:endParaRPr lang="fr-FR" sz="1600" dirty="0">
                <a:solidFill>
                  <a:srgbClr val="FF0000"/>
                </a:solidFill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899592" y="3645024"/>
              <a:ext cx="7776864" cy="163665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squar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fr-FR" b="1" dirty="0">
                  <a:solidFill>
                    <a:srgbClr val="7F7F7F"/>
                  </a:solidFill>
                </a:rPr>
                <a:t>Objectifs :</a:t>
              </a:r>
            </a:p>
            <a:p>
              <a:pPr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fr-FR" sz="1600" dirty="0">
                  <a:solidFill>
                    <a:srgbClr val="00B050"/>
                  </a:solidFill>
                </a:rPr>
                <a:t>Permettre aux élèves de travailler ou de confirmer leur projet professionnel ;</a:t>
              </a:r>
            </a:p>
            <a:p>
              <a:pPr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fr-FR" sz="1600" dirty="0">
                  <a:solidFill>
                    <a:srgbClr val="00B050"/>
                  </a:solidFill>
                </a:rPr>
                <a:t>Développer le sens de l’autonomie et de l’investigation  personnelle ;</a:t>
              </a:r>
            </a:p>
            <a:p>
              <a:pPr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fr-FR" sz="1600" dirty="0">
                  <a:solidFill>
                    <a:srgbClr val="00B050"/>
                  </a:solidFill>
                </a:rPr>
                <a:t>Redonner le goût de la réussite en aidant l’élève à atteindre des objectifs réalistes ;</a:t>
              </a:r>
            </a:p>
            <a:p>
              <a:pPr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fr-FR" sz="1600" dirty="0">
                  <a:solidFill>
                    <a:srgbClr val="00B050"/>
                  </a:solidFill>
                </a:rPr>
                <a:t>Permettre aux élèves de découvrir l’univers des métiers et des formations par le biais de stages en LP ou en entreprise</a:t>
              </a:r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971600" y="5301208"/>
              <a:ext cx="7632848" cy="88230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squar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fr-FR" b="1" dirty="0">
                  <a:solidFill>
                    <a:srgbClr val="7F7F7F"/>
                  </a:solidFill>
                </a:rPr>
                <a:t>Public cible :</a:t>
              </a:r>
            </a:p>
            <a:p>
              <a:pPr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fr-FR" sz="1600" dirty="0">
                  <a:solidFill>
                    <a:srgbClr val="7030A0"/>
                  </a:solidFill>
                </a:rPr>
                <a:t>Tout élève désireux de travailler son projet professionnel et d’obtenir en fin de collège  une orientation positive, raisonnée, et choisie ou acceptée</a:t>
              </a:r>
            </a:p>
          </p:txBody>
        </p:sp>
      </p:grpSp>
      <p:sp>
        <p:nvSpPr>
          <p:cNvPr id="9" name="Rectangle 8"/>
          <p:cNvSpPr/>
          <p:nvPr/>
        </p:nvSpPr>
        <p:spPr>
          <a:xfrm>
            <a:off x="395536" y="2852936"/>
            <a:ext cx="8496944" cy="3456384"/>
          </a:xfrm>
          <a:prstGeom prst="rect">
            <a:avLst/>
          </a:prstGeom>
          <a:noFill/>
          <a:ln w="28575" cmpd="sng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3C14-5260-4427-903F-E70E8F224DD8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College MESCOAT - 10/04/2014</a:t>
            </a:r>
            <a:endParaRPr lang="fr-FR"/>
          </a:p>
        </p:txBody>
      </p:sp>
      <p:pic>
        <p:nvPicPr>
          <p:cNvPr id="12" name="Image 11" descr="logo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00958" y="642918"/>
            <a:ext cx="1352550" cy="13525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6190456" cy="1752600"/>
          </a:xfrm>
        </p:spPr>
        <p:txBody>
          <a:bodyPr>
            <a:normAutofit/>
          </a:bodyPr>
          <a:lstStyle/>
          <a:p>
            <a:r>
              <a:rPr lang="fr-FR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Parcours au collège de  MESCOAT</a:t>
            </a:r>
            <a:endParaRPr lang="fr-FR" sz="4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age 3" descr="logo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20" y="214290"/>
            <a:ext cx="1352550" cy="1352550"/>
          </a:xfrm>
          <a:prstGeom prst="rect">
            <a:avLst/>
          </a:prstGeom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3C14-5260-4427-903F-E70E8F224DD8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College MESCOAT - 10/04/2014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301752" y="228600"/>
            <a:ext cx="7056330" cy="75895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>
            <a:normAutofit fontScale="90000"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itchFamily="16" charset="0"/>
              </a:rPr>
              <a:t>Pour </a:t>
            </a:r>
            <a:r>
              <a:rPr lang="fr-FR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itchFamily="16" charset="0"/>
              </a:rPr>
              <a:t>rappel, </a:t>
            </a:r>
            <a:r>
              <a:rPr lang="fr-FR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itchFamily="16" charset="0"/>
              </a:rPr>
              <a:t>en 6</a:t>
            </a:r>
            <a:r>
              <a:rPr lang="fr-FR" sz="36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itchFamily="16" charset="0"/>
              </a:rPr>
              <a:t>ème</a:t>
            </a:r>
            <a:r>
              <a:rPr lang="fr-FR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itchFamily="16" charset="0"/>
              </a:rPr>
              <a:t>, à choisir à l’inscription au collège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sz="quarter" idx="1"/>
          </p:nvPr>
        </p:nvSpPr>
        <p:spPr bwMode="auto">
          <a:xfrm>
            <a:off x="457200" y="1600200"/>
            <a:ext cx="8229600" cy="4114816"/>
          </a:xfrm>
          <a:prstGeom prst="rect">
            <a:avLst/>
          </a:prstGeom>
          <a:noFill/>
          <a:ln w="28575" cap="sq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normAutofit fontScale="62500" lnSpcReduction="20000"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dirty="0">
                <a:solidFill>
                  <a:srgbClr val="606060"/>
                </a:solidFill>
                <a:latin typeface="Perpetua" pitchFamily="16" charset="0"/>
                <a:cs typeface="Times New Roman" pitchFamily="16" charset="0"/>
              </a:rPr>
              <a:t>					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dirty="0">
              <a:solidFill>
                <a:srgbClr val="606060"/>
              </a:solidFill>
              <a:latin typeface="Perpetua" pitchFamily="16" charset="0"/>
              <a:cs typeface="Times New Roman" pitchFamily="16" charset="0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dirty="0">
              <a:solidFill>
                <a:srgbClr val="606060"/>
              </a:solidFill>
              <a:latin typeface="Perpetua" pitchFamily="16" charset="0"/>
              <a:cs typeface="Times New Roman" pitchFamily="16" charset="0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600" b="1" i="1" dirty="0">
              <a:solidFill>
                <a:srgbClr val="606060"/>
              </a:solidFill>
              <a:latin typeface="Perpetua" pitchFamily="16" charset="0"/>
              <a:cs typeface="Times New Roman" pitchFamily="16" charset="0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4500" b="1" dirty="0">
                <a:solidFill>
                  <a:srgbClr val="262626"/>
                </a:solidFill>
                <a:cs typeface="Times New Roman" pitchFamily="16" charset="0"/>
              </a:rPr>
              <a:t>Peuvent être choisis, à débuter en </a:t>
            </a:r>
            <a:r>
              <a:rPr lang="fr-FR" sz="4500" b="1" dirty="0" smtClean="0">
                <a:solidFill>
                  <a:srgbClr val="262626"/>
                </a:solidFill>
                <a:cs typeface="Times New Roman" pitchFamily="16" charset="0"/>
              </a:rPr>
              <a:t>6</a:t>
            </a:r>
            <a:r>
              <a:rPr lang="fr-FR" sz="4500" b="1" baseline="30000" dirty="0" smtClean="0">
                <a:solidFill>
                  <a:srgbClr val="262626"/>
                </a:solidFill>
                <a:cs typeface="Times New Roman" pitchFamily="16" charset="0"/>
              </a:rPr>
              <a:t>ème</a:t>
            </a:r>
            <a:endParaRPr lang="fr-FR" sz="4500" b="1" dirty="0" smtClean="0">
              <a:solidFill>
                <a:srgbClr val="262626"/>
              </a:solidFill>
              <a:cs typeface="Times New Roman" pitchFamily="16" charset="0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4500" b="1" dirty="0" smtClean="0">
                <a:solidFill>
                  <a:srgbClr val="262626"/>
                </a:solidFill>
                <a:cs typeface="Times New Roman" pitchFamily="16" charset="0"/>
              </a:rPr>
              <a:t> </a:t>
            </a:r>
          </a:p>
          <a:p>
            <a:pPr lvl="2"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3800" b="1" dirty="0" smtClean="0">
                <a:solidFill>
                  <a:srgbClr val="606060"/>
                </a:solidFill>
                <a:cs typeface="Times New Roman" pitchFamily="16" charset="0"/>
              </a:rPr>
              <a:t>Langues  </a:t>
            </a:r>
            <a:r>
              <a:rPr lang="fr-FR" sz="3800" b="1" dirty="0">
                <a:solidFill>
                  <a:srgbClr val="606060"/>
                </a:solidFill>
                <a:cs typeface="Times New Roman" pitchFamily="16" charset="0"/>
              </a:rPr>
              <a:t>vivantes anglais + allemand</a:t>
            </a:r>
            <a:r>
              <a:rPr lang="fr-FR" sz="3200" dirty="0">
                <a:solidFill>
                  <a:srgbClr val="606060"/>
                </a:solidFill>
                <a:cs typeface="Times New Roman" pitchFamily="16" charset="0"/>
              </a:rPr>
              <a:t> </a:t>
            </a:r>
            <a:r>
              <a:rPr lang="fr-FR" dirty="0" smtClean="0">
                <a:solidFill>
                  <a:srgbClr val="606060"/>
                </a:solidFill>
                <a:cs typeface="Times New Roman" pitchFamily="16" charset="0"/>
              </a:rPr>
              <a:t>6 </a:t>
            </a:r>
            <a:r>
              <a:rPr lang="fr-FR" dirty="0">
                <a:solidFill>
                  <a:srgbClr val="606060"/>
                </a:solidFill>
                <a:cs typeface="Times New Roman" pitchFamily="16" charset="0"/>
              </a:rPr>
              <a:t>h (3 h + 3 h)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dirty="0" smtClean="0">
                <a:solidFill>
                  <a:srgbClr val="606060"/>
                </a:solidFill>
                <a:cs typeface="Times New Roman" pitchFamily="16" charset="0"/>
              </a:rPr>
              <a:t>						Classe </a:t>
            </a:r>
            <a:r>
              <a:rPr lang="fr-FR" dirty="0">
                <a:solidFill>
                  <a:srgbClr val="606060"/>
                </a:solidFill>
                <a:cs typeface="Times New Roman" pitchFamily="16" charset="0"/>
              </a:rPr>
              <a:t>nommée </a:t>
            </a:r>
            <a:r>
              <a:rPr lang="fr-FR" b="1" dirty="0">
                <a:solidFill>
                  <a:srgbClr val="606060"/>
                </a:solidFill>
                <a:cs typeface="Times New Roman" pitchFamily="16" charset="0"/>
              </a:rPr>
              <a:t>bilangue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b="1" dirty="0">
              <a:solidFill>
                <a:srgbClr val="606060"/>
              </a:solidFill>
              <a:cs typeface="Times New Roman" pitchFamily="16" charset="0"/>
            </a:endParaRPr>
          </a:p>
          <a:p>
            <a:pPr lvl="2"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3800" b="1" dirty="0">
                <a:solidFill>
                  <a:srgbClr val="606060"/>
                </a:solidFill>
                <a:cs typeface="Times New Roman" pitchFamily="16" charset="0"/>
              </a:rPr>
              <a:t>Langue régionale breton</a:t>
            </a:r>
            <a:r>
              <a:rPr lang="fr-FR" sz="3800" dirty="0">
                <a:solidFill>
                  <a:srgbClr val="606060"/>
                </a:solidFill>
                <a:cs typeface="Times New Roman" pitchFamily="16" charset="0"/>
              </a:rPr>
              <a:t> </a:t>
            </a:r>
            <a:endParaRPr lang="fr-FR" sz="3800" dirty="0" smtClean="0">
              <a:solidFill>
                <a:srgbClr val="606060"/>
              </a:solidFill>
              <a:cs typeface="Times New Roman" pitchFamily="16" charset="0"/>
            </a:endParaRPr>
          </a:p>
          <a:p>
            <a:pPr>
              <a:buClr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600" dirty="0" smtClean="0">
                <a:solidFill>
                  <a:srgbClr val="606060"/>
                </a:solidFill>
                <a:cs typeface="Times New Roman" pitchFamily="16" charset="0"/>
              </a:rPr>
              <a:t>(</a:t>
            </a:r>
            <a:r>
              <a:rPr lang="fr-FR" sz="3800" dirty="0">
                <a:solidFill>
                  <a:srgbClr val="606060"/>
                </a:solidFill>
                <a:cs typeface="Times New Roman" pitchFamily="16" charset="0"/>
              </a:rPr>
              <a:t>élèves ayant fait du breton en primaire) </a:t>
            </a:r>
            <a:r>
              <a:rPr lang="fr-FR" dirty="0">
                <a:solidFill>
                  <a:srgbClr val="606060"/>
                </a:solidFill>
                <a:cs typeface="Times New Roman" pitchFamily="16" charset="0"/>
              </a:rPr>
              <a:t>3h de LV1</a:t>
            </a:r>
            <a:r>
              <a:rPr lang="fr-FR" sz="1900" dirty="0">
                <a:solidFill>
                  <a:srgbClr val="606060"/>
                </a:solidFill>
                <a:cs typeface="Times New Roman" pitchFamily="16" charset="0"/>
              </a:rPr>
              <a:t> </a:t>
            </a:r>
            <a:endParaRPr lang="fr-FR" dirty="0">
              <a:solidFill>
                <a:srgbClr val="606060"/>
              </a:solidFill>
              <a:cs typeface="Times New Roman" pitchFamily="16" charset="0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dirty="0">
                <a:solidFill>
                  <a:srgbClr val="606060"/>
                </a:solidFill>
                <a:cs typeface="Times New Roman" pitchFamily="16" charset="0"/>
              </a:rPr>
              <a:t>+ mathématiques, histoire géographie, </a:t>
            </a:r>
            <a:endParaRPr lang="fr-FR" dirty="0" smtClean="0">
              <a:solidFill>
                <a:srgbClr val="606060"/>
              </a:solidFill>
              <a:cs typeface="Times New Roman" pitchFamily="16" charset="0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dirty="0" smtClean="0">
                <a:solidFill>
                  <a:srgbClr val="606060"/>
                </a:solidFill>
                <a:cs typeface="Times New Roman" pitchFamily="16" charset="0"/>
              </a:rPr>
              <a:t>arts </a:t>
            </a:r>
            <a:r>
              <a:rPr lang="fr-FR" dirty="0">
                <a:solidFill>
                  <a:srgbClr val="606060"/>
                </a:solidFill>
                <a:cs typeface="Times New Roman" pitchFamily="16" charset="0"/>
              </a:rPr>
              <a:t>plastiques, EPS et éducation musicale en breton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dirty="0" smtClean="0">
                <a:solidFill>
                  <a:srgbClr val="606060"/>
                </a:solidFill>
                <a:cs typeface="Times New Roman" pitchFamily="16" charset="0"/>
              </a:rPr>
              <a:t>						Classe </a:t>
            </a:r>
            <a:r>
              <a:rPr lang="fr-FR" dirty="0">
                <a:solidFill>
                  <a:srgbClr val="606060"/>
                </a:solidFill>
                <a:cs typeface="Times New Roman" pitchFamily="16" charset="0"/>
              </a:rPr>
              <a:t>nommée</a:t>
            </a:r>
            <a:r>
              <a:rPr lang="fr-FR" b="1" dirty="0">
                <a:solidFill>
                  <a:srgbClr val="606060"/>
                </a:solidFill>
                <a:cs typeface="Times New Roman" pitchFamily="16" charset="0"/>
              </a:rPr>
              <a:t> </a:t>
            </a:r>
            <a:r>
              <a:rPr lang="fr-FR" b="1" dirty="0" smtClean="0">
                <a:solidFill>
                  <a:srgbClr val="606060"/>
                </a:solidFill>
                <a:cs typeface="Times New Roman" pitchFamily="16" charset="0"/>
              </a:rPr>
              <a:t>bilingue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b="1" dirty="0" smtClean="0">
              <a:solidFill>
                <a:srgbClr val="606060"/>
              </a:solidFill>
              <a:latin typeface="Perpetua" pitchFamily="16" charset="0"/>
              <a:cs typeface="Times New Roman" pitchFamily="16" charset="0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b="1" dirty="0">
              <a:solidFill>
                <a:srgbClr val="606060"/>
              </a:solidFill>
              <a:latin typeface="Perpetua" pitchFamily="16" charset="0"/>
              <a:cs typeface="Times New Roman" pitchFamily="16" charset="0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i="1" dirty="0">
              <a:solidFill>
                <a:srgbClr val="606060"/>
              </a:solidFill>
              <a:latin typeface="Perpetua" pitchFamily="16" charset="0"/>
              <a:cs typeface="Times New Roman" pitchFamily="16" charset="0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i="1" dirty="0">
              <a:solidFill>
                <a:srgbClr val="606060"/>
              </a:solidFill>
              <a:latin typeface="Perpetua" pitchFamily="16" charset="0"/>
              <a:cs typeface="Times New Roman" pitchFamily="16" charset="0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i="1" dirty="0">
              <a:solidFill>
                <a:srgbClr val="606060"/>
              </a:solidFill>
              <a:latin typeface="Perpetua" pitchFamily="16" charset="0"/>
              <a:cs typeface="Times New Roman" pitchFamily="16" charset="0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3C14-5260-4427-903F-E70E8F224DD8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College MESCOAT - 10/04/2014</a:t>
            </a:r>
            <a:endParaRPr lang="fr-FR"/>
          </a:p>
        </p:txBody>
      </p:sp>
      <p:pic>
        <p:nvPicPr>
          <p:cNvPr id="10" name="Image 9" descr="logo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20" y="214290"/>
            <a:ext cx="1352550" cy="11430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sz="quarter" idx="1"/>
          </p:nvPr>
        </p:nvSpPr>
        <p:spPr bwMode="auto">
          <a:prstGeom prst="rect">
            <a:avLst/>
          </a:prstGeom>
          <a:noFill/>
          <a:ln w="28575" cap="sq" cmpd="sng">
            <a:solidFill>
              <a:schemeClr val="bg1"/>
            </a:solidFill>
            <a:miter lim="800000"/>
            <a:headEnd/>
            <a:tailEnd/>
          </a:ln>
        </p:spPr>
        <p:txBody>
          <a:bodyPr wrap="none" lIns="90000" tIns="46800" rIns="90000" bIns="46800" anchor="ctr">
            <a:normAutofit fontScale="32500" lnSpcReduction="20000"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2400" b="1" dirty="0">
              <a:solidFill>
                <a:srgbClr val="606060"/>
              </a:solidFill>
              <a:latin typeface="Perpetua" pitchFamily="16" charset="0"/>
              <a:cs typeface="Times New Roman" pitchFamily="16" charset="0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9000" b="1" dirty="0">
                <a:solidFill>
                  <a:srgbClr val="606060"/>
                </a:solidFill>
                <a:cs typeface="Times New Roman" pitchFamily="16" charset="0"/>
              </a:rPr>
              <a:t>Peut être choisi, à débuter en 5</a:t>
            </a:r>
            <a:r>
              <a:rPr lang="fr-FR" sz="9000" b="1" baseline="30000" dirty="0">
                <a:solidFill>
                  <a:srgbClr val="606060"/>
                </a:solidFill>
                <a:cs typeface="Times New Roman" pitchFamily="16" charset="0"/>
              </a:rPr>
              <a:t>ème</a:t>
            </a:r>
            <a:r>
              <a:rPr lang="fr-FR" sz="8000" b="1" dirty="0">
                <a:solidFill>
                  <a:srgbClr val="606060"/>
                </a:solidFill>
                <a:cs typeface="Times New Roman" pitchFamily="16" charset="0"/>
              </a:rPr>
              <a:t> 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b="1" i="1" dirty="0">
              <a:solidFill>
                <a:srgbClr val="606060"/>
              </a:solidFill>
              <a:cs typeface="Times New Roman" pitchFamily="16" charset="0"/>
            </a:endParaRPr>
          </a:p>
          <a:p>
            <a:pPr lvl="2"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5500" b="1" dirty="0">
                <a:solidFill>
                  <a:srgbClr val="606060"/>
                </a:solidFill>
                <a:cs typeface="Times New Roman" pitchFamily="16" charset="0"/>
              </a:rPr>
              <a:t>Latin</a:t>
            </a:r>
            <a:r>
              <a:rPr lang="fr-FR" sz="5200" b="1" dirty="0">
                <a:solidFill>
                  <a:srgbClr val="606060"/>
                </a:solidFill>
                <a:cs typeface="Times New Roman" pitchFamily="16" charset="0"/>
              </a:rPr>
              <a:t> </a:t>
            </a:r>
            <a:r>
              <a:rPr lang="fr-FR" sz="5200" dirty="0">
                <a:solidFill>
                  <a:srgbClr val="606060"/>
                </a:solidFill>
                <a:cs typeface="Times New Roman" pitchFamily="16" charset="0"/>
              </a:rPr>
              <a:t>  </a:t>
            </a:r>
            <a:r>
              <a:rPr lang="fr-FR" sz="3100" dirty="0">
                <a:solidFill>
                  <a:srgbClr val="606060"/>
                </a:solidFill>
                <a:cs typeface="Times New Roman" pitchFamily="16" charset="0"/>
              </a:rPr>
              <a:t>          </a:t>
            </a:r>
            <a:endParaRPr lang="fr-FR" sz="3100" dirty="0" smtClean="0">
              <a:solidFill>
                <a:srgbClr val="606060"/>
              </a:solidFill>
              <a:cs typeface="Times New Roman" pitchFamily="16" charset="0"/>
            </a:endParaRPr>
          </a:p>
          <a:p>
            <a:pPr>
              <a:buClr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5900" b="1" i="1" dirty="0" smtClean="0">
                <a:solidFill>
                  <a:srgbClr val="606060"/>
                </a:solidFill>
                <a:cs typeface="Times New Roman" pitchFamily="16" charset="0"/>
              </a:rPr>
              <a:t>            </a:t>
            </a:r>
            <a:r>
              <a:rPr lang="fr-FR" sz="5900" i="1" dirty="0" smtClean="0">
                <a:solidFill>
                  <a:srgbClr val="606060"/>
                </a:solidFill>
                <a:cs typeface="Times New Roman" pitchFamily="16" charset="0"/>
              </a:rPr>
              <a:t>A </a:t>
            </a:r>
            <a:r>
              <a:rPr lang="fr-FR" sz="5900" i="1" dirty="0">
                <a:solidFill>
                  <a:srgbClr val="606060"/>
                </a:solidFill>
                <a:cs typeface="Times New Roman" pitchFamily="16" charset="0"/>
              </a:rPr>
              <a:t>continuer obligatoirement en 4</a:t>
            </a:r>
            <a:r>
              <a:rPr lang="fr-FR" sz="5900" i="1" baseline="30000" dirty="0">
                <a:solidFill>
                  <a:srgbClr val="606060"/>
                </a:solidFill>
                <a:cs typeface="Times New Roman" pitchFamily="16" charset="0"/>
              </a:rPr>
              <a:t>ème</a:t>
            </a:r>
            <a:r>
              <a:rPr lang="fr-FR" sz="5900" i="1" dirty="0">
                <a:solidFill>
                  <a:srgbClr val="606060"/>
                </a:solidFill>
                <a:cs typeface="Times New Roman" pitchFamily="16" charset="0"/>
              </a:rPr>
              <a:t> et 3</a:t>
            </a:r>
            <a:r>
              <a:rPr lang="fr-FR" sz="5900" i="1" baseline="30000" dirty="0">
                <a:solidFill>
                  <a:srgbClr val="606060"/>
                </a:solidFill>
                <a:cs typeface="Times New Roman" pitchFamily="16" charset="0"/>
              </a:rPr>
              <a:t>èm</a:t>
            </a:r>
            <a:r>
              <a:rPr lang="fr-FR" sz="5900" b="1" i="1" baseline="30000" dirty="0">
                <a:solidFill>
                  <a:srgbClr val="606060"/>
                </a:solidFill>
                <a:cs typeface="Times New Roman" pitchFamily="16" charset="0"/>
              </a:rPr>
              <a:t>e</a:t>
            </a:r>
            <a:r>
              <a:rPr lang="fr-FR" sz="5900" b="1" i="1" dirty="0">
                <a:solidFill>
                  <a:srgbClr val="606060"/>
                </a:solidFill>
                <a:cs typeface="Times New Roman" pitchFamily="16" charset="0"/>
              </a:rPr>
              <a:t>     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2000" i="1" dirty="0">
              <a:solidFill>
                <a:srgbClr val="606060"/>
              </a:solidFill>
              <a:cs typeface="Times New Roman" pitchFamily="16" charset="0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2000" i="1" dirty="0">
              <a:solidFill>
                <a:srgbClr val="606060"/>
              </a:solidFill>
              <a:cs typeface="Times New Roman" pitchFamily="16" charset="0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2000" i="1" dirty="0">
              <a:solidFill>
                <a:srgbClr val="606060"/>
              </a:solidFill>
              <a:cs typeface="Times New Roman" pitchFamily="16" charset="0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9000" b="1" dirty="0">
                <a:solidFill>
                  <a:srgbClr val="606060"/>
                </a:solidFill>
                <a:cs typeface="Times New Roman" pitchFamily="16" charset="0"/>
              </a:rPr>
              <a:t>Doit être choisi, à débuter en 4</a:t>
            </a:r>
            <a:r>
              <a:rPr lang="fr-FR" sz="9000" b="1" baseline="30000" dirty="0">
                <a:solidFill>
                  <a:srgbClr val="606060"/>
                </a:solidFill>
                <a:cs typeface="Times New Roman" pitchFamily="16" charset="0"/>
              </a:rPr>
              <a:t>ème</a:t>
            </a:r>
            <a:r>
              <a:rPr lang="fr-FR" sz="9000" b="1" dirty="0">
                <a:solidFill>
                  <a:srgbClr val="606060"/>
                </a:solidFill>
                <a:cs typeface="Times New Roman" pitchFamily="16" charset="0"/>
              </a:rPr>
              <a:t> 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2400" b="1" dirty="0">
              <a:solidFill>
                <a:srgbClr val="606060"/>
              </a:solidFill>
              <a:cs typeface="Times New Roman" pitchFamily="16" charset="0"/>
            </a:endParaRPr>
          </a:p>
          <a:p>
            <a:pPr lvl="2"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5300" b="1" dirty="0">
                <a:solidFill>
                  <a:srgbClr val="606060"/>
                </a:solidFill>
                <a:cs typeface="Times New Roman" pitchFamily="16" charset="0"/>
              </a:rPr>
              <a:t>Espagnol LV2 </a:t>
            </a:r>
            <a:r>
              <a:rPr lang="fr-FR" sz="5300" i="1" dirty="0">
                <a:solidFill>
                  <a:srgbClr val="606060"/>
                </a:solidFill>
                <a:cs typeface="Times New Roman" pitchFamily="16" charset="0"/>
              </a:rPr>
              <a:t>(deuxième langue vivante), </a:t>
            </a:r>
            <a:r>
              <a:rPr lang="fr-FR" sz="5300" i="1" dirty="0" smtClean="0">
                <a:solidFill>
                  <a:srgbClr val="606060"/>
                </a:solidFill>
                <a:cs typeface="Times New Roman" pitchFamily="16" charset="0"/>
              </a:rPr>
              <a:t>sauf </a:t>
            </a:r>
            <a:r>
              <a:rPr lang="fr-FR" sz="5300" i="1" dirty="0">
                <a:solidFill>
                  <a:srgbClr val="606060"/>
                </a:solidFill>
                <a:cs typeface="Times New Roman" pitchFamily="16" charset="0"/>
              </a:rPr>
              <a:t>pour les bilangues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6000" i="1" dirty="0">
                <a:solidFill>
                  <a:srgbClr val="606060"/>
                </a:solidFill>
                <a:cs typeface="Times New Roman" pitchFamily="16" charset="0"/>
              </a:rPr>
              <a:t>ou</a:t>
            </a:r>
          </a:p>
          <a:p>
            <a:pPr lvl="2"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5300" b="1" dirty="0">
                <a:solidFill>
                  <a:srgbClr val="606060"/>
                </a:solidFill>
                <a:cs typeface="Times New Roman" pitchFamily="16" charset="0"/>
              </a:rPr>
              <a:t>Allemand LV2</a:t>
            </a:r>
            <a:r>
              <a:rPr lang="fr-FR" sz="5300" i="1" dirty="0">
                <a:solidFill>
                  <a:srgbClr val="606060"/>
                </a:solidFill>
                <a:cs typeface="Times New Roman" pitchFamily="16" charset="0"/>
              </a:rPr>
              <a:t>, sauf pour les bilangues</a:t>
            </a:r>
            <a:endParaRPr lang="fr-FR" sz="3700" i="1" dirty="0">
              <a:solidFill>
                <a:srgbClr val="606060"/>
              </a:solidFill>
              <a:cs typeface="Times New Roman" pitchFamily="16" charset="0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2000" i="1" dirty="0">
              <a:solidFill>
                <a:srgbClr val="606060"/>
              </a:solidFill>
              <a:cs typeface="Times New Roman" pitchFamily="16" charset="0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7400" b="1" i="1" dirty="0">
                <a:solidFill>
                  <a:schemeClr val="accent2"/>
                </a:solidFill>
                <a:cs typeface="Times New Roman" pitchFamily="16" charset="0"/>
              </a:rPr>
              <a:t>Les </a:t>
            </a:r>
            <a:r>
              <a:rPr lang="fr-FR" sz="7400" b="1" i="1" dirty="0" smtClean="0">
                <a:solidFill>
                  <a:schemeClr val="accent2"/>
                </a:solidFill>
                <a:cs typeface="Times New Roman" pitchFamily="16" charset="0"/>
              </a:rPr>
              <a:t>bilangues </a:t>
            </a:r>
            <a:r>
              <a:rPr lang="fr-FR" sz="7400" b="1" i="1" dirty="0">
                <a:solidFill>
                  <a:schemeClr val="accent2"/>
                </a:solidFill>
                <a:cs typeface="Times New Roman" pitchFamily="16" charset="0"/>
              </a:rPr>
              <a:t>ne choisissent pas de troisième LVE </a:t>
            </a:r>
            <a:endParaRPr lang="fr-FR" sz="7400" b="1" i="1" dirty="0" smtClean="0">
              <a:solidFill>
                <a:schemeClr val="accent2"/>
              </a:solidFill>
              <a:cs typeface="Times New Roman" pitchFamily="16" charset="0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7400" b="1" i="1" dirty="0" smtClean="0">
                <a:solidFill>
                  <a:schemeClr val="accent2"/>
                </a:solidFill>
                <a:cs typeface="Times New Roman" pitchFamily="16" charset="0"/>
              </a:rPr>
              <a:t>(</a:t>
            </a:r>
            <a:r>
              <a:rPr lang="fr-FR" sz="7400" b="1" i="1" dirty="0">
                <a:solidFill>
                  <a:schemeClr val="accent2"/>
                </a:solidFill>
                <a:cs typeface="Times New Roman" pitchFamily="16" charset="0"/>
              </a:rPr>
              <a:t>langue vivante étrangère) en</a:t>
            </a:r>
            <a:r>
              <a:rPr lang="fr-FR" sz="3100" b="1" i="1" dirty="0">
                <a:solidFill>
                  <a:schemeClr val="accent2"/>
                </a:solidFill>
                <a:cs typeface="Times New Roman" pitchFamily="16" charset="0"/>
              </a:rPr>
              <a:t> </a:t>
            </a:r>
            <a:r>
              <a:rPr lang="fr-FR" sz="8600" b="1" i="1" dirty="0">
                <a:solidFill>
                  <a:schemeClr val="accent2"/>
                </a:solidFill>
                <a:cs typeface="Times New Roman" pitchFamily="16" charset="0"/>
              </a:rPr>
              <a:t>4ème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i="1" dirty="0">
              <a:solidFill>
                <a:srgbClr val="606060"/>
              </a:solidFill>
              <a:cs typeface="Times New Roman" pitchFamily="16" charset="0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i="1" dirty="0">
              <a:solidFill>
                <a:srgbClr val="606060"/>
              </a:solidFill>
              <a:cs typeface="Times New Roman" pitchFamily="16" charset="0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i="1" dirty="0">
              <a:solidFill>
                <a:srgbClr val="606060"/>
              </a:solidFill>
              <a:cs typeface="Times New Roman" pitchFamily="16" charset="0"/>
            </a:endParaRPr>
          </a:p>
        </p:txBody>
      </p:sp>
      <p:sp>
        <p:nvSpPr>
          <p:cNvPr id="6" name="Text Box 1"/>
          <p:cNvSpPr txBox="1">
            <a:spLocks noChangeArrowheads="1"/>
          </p:cNvSpPr>
          <p:nvPr/>
        </p:nvSpPr>
        <p:spPr bwMode="auto">
          <a:xfrm>
            <a:off x="467544" y="44624"/>
            <a:ext cx="6961976" cy="108012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itchFamily="16" charset="0"/>
              </a:rPr>
              <a:t>A </a:t>
            </a:r>
            <a:r>
              <a:rPr lang="fr-F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itchFamily="16" charset="0"/>
              </a:rPr>
              <a:t>choisir sur le dossier de réinscrip</a:t>
            </a:r>
            <a:r>
              <a:rPr lang="fr-F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itchFamily="16" charset="0"/>
              </a:rPr>
              <a:t>tion</a:t>
            </a:r>
            <a:endParaRPr lang="fr-F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petua" pitchFamily="16" charset="0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3C14-5260-4427-903F-E70E8F224DD8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College MESCOAT - 10/04/2014</a:t>
            </a:r>
            <a:endParaRPr lang="fr-FR"/>
          </a:p>
        </p:txBody>
      </p:sp>
      <p:pic>
        <p:nvPicPr>
          <p:cNvPr id="10" name="Image 9" descr="logo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20" y="214290"/>
            <a:ext cx="1352550" cy="10001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Mé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549</TotalTime>
  <Words>724</Words>
  <Application>Microsoft Office PowerPoint</Application>
  <PresentationFormat>Affichage à l'écran (4:3)</PresentationFormat>
  <Paragraphs>170</Paragraphs>
  <Slides>14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Civil</vt:lpstr>
      <vt:lpstr>OPTIONS  AU COLLEGE DE MESCOAT</vt:lpstr>
      <vt:lpstr>Le Latin</vt:lpstr>
      <vt:lpstr>L’ euro « espagnol »</vt:lpstr>
      <vt:lpstr>L’euro « anglais »</vt:lpstr>
      <vt:lpstr>L’Itinéraire de Découverte des Métiers et des Formations </vt:lpstr>
      <vt:lpstr>La découverte professionnelle</vt:lpstr>
      <vt:lpstr>Parcours au collège de  MESCOAT</vt:lpstr>
      <vt:lpstr>Pour rappel, en 6ème, à choisir à l’inscription au collège</vt:lpstr>
      <vt:lpstr>Diapositive 9</vt:lpstr>
      <vt:lpstr>EN FIN DE CLASSE DE 5ème, nouvelles   options possibles </vt:lpstr>
      <vt:lpstr> EN FIN DE CLASSE DE 4ème, nouvelle option possible</vt:lpstr>
      <vt:lpstr>Les cumuls possibles</vt:lpstr>
      <vt:lpstr>Les cumuls impossibles</vt:lpstr>
      <vt:lpstr>Diapositive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OPTIONS  AU COLLEGE DE MESCOAT</dc:title>
  <dc:creator>pa</dc:creator>
  <cp:lastModifiedBy>pa</cp:lastModifiedBy>
  <cp:revision>40</cp:revision>
  <dcterms:created xsi:type="dcterms:W3CDTF">2014-02-26T11:11:45Z</dcterms:created>
  <dcterms:modified xsi:type="dcterms:W3CDTF">2014-04-10T12:51:27Z</dcterms:modified>
</cp:coreProperties>
</file>